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86"/>
  </p:handoutMasterIdLst>
  <p:sldIdLst>
    <p:sldId id="1128" r:id="rId4"/>
    <p:sldId id="1181" r:id="rId6"/>
    <p:sldId id="1329" r:id="rId7"/>
    <p:sldId id="1330" r:id="rId8"/>
    <p:sldId id="835" r:id="rId9"/>
    <p:sldId id="707" r:id="rId10"/>
    <p:sldId id="768" r:id="rId11"/>
    <p:sldId id="1262" r:id="rId12"/>
    <p:sldId id="1263" r:id="rId13"/>
    <p:sldId id="1264" r:id="rId14"/>
    <p:sldId id="1265" r:id="rId15"/>
    <p:sldId id="1266" r:id="rId16"/>
    <p:sldId id="1267" r:id="rId17"/>
    <p:sldId id="1331" r:id="rId18"/>
    <p:sldId id="1332" r:id="rId19"/>
    <p:sldId id="1333" r:id="rId20"/>
    <p:sldId id="914" r:id="rId21"/>
    <p:sldId id="915" r:id="rId22"/>
    <p:sldId id="916" r:id="rId23"/>
    <p:sldId id="926" r:id="rId24"/>
    <p:sldId id="560" r:id="rId25"/>
    <p:sldId id="930" r:id="rId26"/>
    <p:sldId id="1071" r:id="rId27"/>
    <p:sldId id="1072" r:id="rId28"/>
    <p:sldId id="1118" r:id="rId29"/>
    <p:sldId id="1083" r:id="rId30"/>
    <p:sldId id="938" r:id="rId31"/>
    <p:sldId id="1293" r:id="rId32"/>
    <p:sldId id="1334" r:id="rId33"/>
    <p:sldId id="1336" r:id="rId34"/>
    <p:sldId id="1087" r:id="rId35"/>
    <p:sldId id="1335" r:id="rId36"/>
    <p:sldId id="1376" r:id="rId37"/>
    <p:sldId id="959" r:id="rId38"/>
    <p:sldId id="1007" r:id="rId39"/>
    <p:sldId id="1117" r:id="rId40"/>
    <p:sldId id="1076" r:id="rId41"/>
    <p:sldId id="1193" r:id="rId42"/>
    <p:sldId id="1085" r:id="rId43"/>
    <p:sldId id="1273" r:id="rId44"/>
    <p:sldId id="1012" r:id="rId45"/>
    <p:sldId id="1195" r:id="rId46"/>
    <p:sldId id="1196" r:id="rId47"/>
    <p:sldId id="1197" r:id="rId48"/>
    <p:sldId id="1274" r:id="rId49"/>
    <p:sldId id="1306" r:id="rId50"/>
    <p:sldId id="1312" r:id="rId51"/>
    <p:sldId id="1089" r:id="rId52"/>
    <p:sldId id="1288" r:id="rId53"/>
    <p:sldId id="1218" r:id="rId54"/>
    <p:sldId id="1114" r:id="rId55"/>
    <p:sldId id="1233" r:id="rId56"/>
    <p:sldId id="1034" r:id="rId57"/>
    <p:sldId id="1077" r:id="rId58"/>
    <p:sldId id="1078" r:id="rId59"/>
    <p:sldId id="1194" r:id="rId60"/>
    <p:sldId id="1086" r:id="rId61"/>
    <p:sldId id="1039" r:id="rId62"/>
    <p:sldId id="1255" r:id="rId63"/>
    <p:sldId id="1090" r:id="rId64"/>
    <p:sldId id="1256" r:id="rId65"/>
    <p:sldId id="1113" r:id="rId66"/>
    <p:sldId id="1234" r:id="rId67"/>
    <p:sldId id="972" r:id="rId68"/>
    <p:sldId id="1073" r:id="rId69"/>
    <p:sldId id="1074" r:id="rId70"/>
    <p:sldId id="1152" r:id="rId71"/>
    <p:sldId id="1084" r:id="rId72"/>
    <p:sldId id="1377" r:id="rId73"/>
    <p:sldId id="1378" r:id="rId74"/>
    <p:sldId id="1379" r:id="rId75"/>
    <p:sldId id="1303" r:id="rId76"/>
    <p:sldId id="978" r:id="rId77"/>
    <p:sldId id="1088" r:id="rId78"/>
    <p:sldId id="1276" r:id="rId79"/>
    <p:sldId id="1305" r:id="rId80"/>
    <p:sldId id="1289" r:id="rId81"/>
    <p:sldId id="1115" r:id="rId82"/>
    <p:sldId id="1192" r:id="rId83"/>
    <p:sldId id="1380" r:id="rId84"/>
    <p:sldId id="296" r:id="rId85"/>
  </p:sldIdLst>
  <p:sldSz cx="12192000" cy="6858000"/>
  <p:notesSz cx="6858000" cy="9144000"/>
  <p:custDataLst>
    <p:tags r:id="rId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2"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4AB"/>
    <a:srgbClr val="0000FF"/>
    <a:srgbClr val="0E0EFF"/>
    <a:srgbClr val="044875"/>
    <a:srgbClr val="D0CECE"/>
    <a:srgbClr val="000000"/>
    <a:srgbClr val="7F7F7F"/>
    <a:srgbClr val="C00000"/>
    <a:srgbClr val="5B9BD5"/>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32" autoAdjust="0"/>
    <p:restoredTop sz="86326" autoAdjust="0"/>
  </p:normalViewPr>
  <p:slideViewPr>
    <p:cSldViewPr showGuides="1">
      <p:cViewPr varScale="1">
        <p:scale>
          <a:sx n="95" d="100"/>
          <a:sy n="95" d="100"/>
        </p:scale>
        <p:origin x="504" y="52"/>
      </p:cViewPr>
      <p:guideLst>
        <p:guide orient="horz" pos="2442"/>
        <p:guide pos="3840"/>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91" Type="http://schemas.openxmlformats.org/officeDocument/2006/relationships/tags" Target="tags/tag689.xml"/><Relationship Id="rId90" Type="http://schemas.openxmlformats.org/officeDocument/2006/relationships/commentAuthors" Target="commentAuthors.xml"/><Relationship Id="rId9" Type="http://schemas.openxmlformats.org/officeDocument/2006/relationships/slide" Target="slides/slide5.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8T12:42:3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0.000 0.000,'2100.000'0.000,"-1824.000"22.000,-136.000-8.000,113.000 18.000,-104.000-12.000,-24.000-10.000,166.000-9.000,-131.000-3.000,-92.000 2.000,137.000-3.000,-162.000 0.000,-1.000-2.000,74.000-18.000,-81.000 14.000,0.000 3.000,1.000 0.000,39.000 0.000,109.000 7.000,-84.000 1.000,133.000-2.000,-218.000 0.000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9T06:24:2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0.000 1.000,'13.000'0.000,"0.000"2.000,0.000 0.000,17.000 4.000,12.000 2.000,356.000 27.000,1.000-30.000,-287.000-5.000,6719.000 0.000,-2902.000-2.000,-860.000 2.000,-2902.000 10.000,-117.000-5.000,-19.000-3.000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9T06:24:2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0.000 1.000,'1102.000'11.000,"-589.000"-4.000,-248.000-5.000,209.000 24.000,-88.000-1.000,458.000-21.000,-124.000-4.000,-582.000 9.000,181.000 36.000,66.000 5.000,-27.000-36.000,169.000 14.000,-195.000 11.000,322.000 20.000,141.000-58.000,-350.000-4.000,4523.000 3.000,-4951.000 0.000</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9T06:24:2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0.000 1.000,'592.000'26.000,"-590.000"-25.000,510.000 59.000,4.000-33.000,-358.000-26.000,272.000-4.000,-256.000-6.000,81.000-2.000,3567.000 10.000,-1802.000 3.000,946.000-2.000,-2934.000 0.000</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30T06:16:3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1.000 1.000,'2150.000'0.000,"-2134.000"0.000</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30T06:16:4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0.000 1.000,'4.000'0.000,"0.000"1.000,-1.000-1.000,1.000 1.000,-1.000 0.000,1.000 0.000,6.000 4.000,6.000 1.000,13.000 1.000,0.000-1.000,57.000 3.000,61.000-6.000,-90.000-4.000,1758.000 0.000,-1544.000 11.000,-126.000-2.000,6.000-1.000,229.000 6.000,609.000-14.000,-973.000 1.000</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6:17:0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1.000 12.000 0,'11729.000'0.000'0</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30T06:17:1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1.000 20.000,'0.000'0.000,"0.000"-1.000,1.000 1.000,-1.000-1.000,0.000 1.000,0.000-1.000,1.000 1.000,-1.000-1.000,1.000 1.000,-1.000 0.000,0.000-1.000,1.000 1.000,-1.000 0.000,1.000-1.000,-1.000 1.000,1.000 0.000,-1.000 0.000,1.000-1.000,-1.000 1.000,1.000 0.000,-1.000 0.000,1.000 0.000,-1.000 0.000,1.000-1.000,-1.000 1.000,1.000 0.000,19.000-3.000,-16.000 3.000,333.000-9.000,-223.000 10.000,3189.000 0.000,-3283.000-1.000</inkml:trace>
</inkml:ink>
</file>

<file path=ppt/ink/ink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30T06:17:1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1.000 1.000,'20.000'1.000,"31.000"5.000,-9.000 0.000,131.000 13.000,207.000 17.000,610.000-9.000,0.000-27.000,-398.000-2.000,-399.000 12.000,-6.000 0.000,-177.000-10.000,253.000 11.000,-206.000-5.000,202.000 14.000,504.000-21.000,-626.000 11.000,-11.000 0.000,64.000-1.000,38.000 1.000,1295.000-12.000,-804.000 3.000,-678.000 2.000,0.000 0.000,40.000 10.000,-39.000-5.000,73.000 4.000,-62.000-12.000,-31.000-1.000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8T11:04:5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0.000 155.000,'1.000'1.000,"0.000"0.000,0.000 0.000,0.000 0.000,0.000 0.000,1.000 0.000,-1.000 0.000,0.000-1.000,0.000 1.000,0.000 0.000,1.000-1.000,-1.000 1.000,0.000-1.000,1.000 1.000,-1.000-1.000,1.000 0.000,-1.000 1.000,0.000-1.000,1.000 0.000,1.000 0.000,-2.000 0.000,119.000 14.000,198.000-3.000,-226.000-11.000,1901.000 3.000,-1041.000-5.000,-861.000 2.000,468.000-11.000,70.000 2.000,-395.000 11.000,3178.000-2.000,-3178.000-13.000,-173.000 8.000,81.000-14.000,35.000-2.000,-117.000 19.000,99.000-16.000,92.000-9.000,-56.000 9.000,-40.000 1.000,223.000 3.000,1455.000 14.000,-1812.000-1.000,31.000-5.000,7.000-1.000,535.000 0.000,-354.000 9.000,1759.000-1.000,-1839.000 8.000,-5.000 1.000,2.000-11.000,-133.000 1.000</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8T11:04:5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1.000 98.000,'179.000'-15.000,"-84.000"4.000,132.000-22.000,53.000-3.000,216.000 34.000,-249.000 4.000,1036.000-2.000,-1265.000 0.000</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8T12:43:0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0.000 20.000,'117.000'0.000,"759.000"23.000,-199.000 9.000,0.000-28.000,4340.000-7.000,-2640.000 5.000,-2370.000-2.000,519.000-12.000,148.000 3.000,-412.000 11.000,944.000-2.000,-1107.000-4.000,144.000-24.000,-195.000 20.000,-7.000 0.000,83.000-2.000,301.000 11.000,-405.000-1.000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8T14:09:4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0.000 1.000,'873.000'0.000,"-721.000"9.000,-10.000 1.000,867.000-9.000,-490.000-3.000,1821.000 2.000,-2128.000 10.000,-17.000 0.000,818.000-9.000,-485.000-2.000,-192.000 20.000,-56.000-1.000,538.000-15.000,-431.000-5.000,212.000 2.000,-574.000 0.000</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8T14:09:4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0.000 0.000,'15500.000'0.000,"-15479.000"0.000</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8T14:09:4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1.000 1.000,'3619.000'0.000,"-3216.000"19.000,-14.000 1.000,210.000-21.000,-582.000 1.000</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8T14:10:3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0.000 77.000,'8.000'-5.000,"-1.000"1.000,1.000 0.000,0.000 0.000,1.000 0.000,-1.000 1.000,0.000 0.000,1.000 1.000,0.000 0.000,10.000-1.000,176.000-32.000,-138.000 28.000,-41.000 6.000</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5-04-28T14:13:4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0.000 0.000,'1734.000'0.000,"-1688.000"2.000,87.000 16.000,-25.000-2.000,261.000 6.000,388.000-22.000,-693.000 2.000,73.000 14.000,28.000 2.000,330.000-15.000,-262.000-5.000,5603.000 2.000,-5815.000 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首先介绍第一篇</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从</a:t>
            </a:r>
            <a:r>
              <a:rPr lang="en-US" altLang="zh-CN" sz="1600" kern="1200">
                <a:solidFill>
                  <a:schemeClr val="tx1"/>
                </a:solidFill>
                <a:effectLst/>
                <a:latin typeface="微软雅黑" panose="020B0503020204020204" charset="-122"/>
                <a:ea typeface="微软雅黑" panose="020B0503020204020204" charset="-122"/>
                <a:cs typeface="+mn-cs"/>
              </a:rPr>
              <a:t>(9)</a:t>
            </a:r>
            <a:r>
              <a:rPr lang="zh-CN" altLang="en-US" sz="1600" kern="1200">
                <a:solidFill>
                  <a:schemeClr val="tx1"/>
                </a:solidFill>
                <a:effectLst/>
                <a:latin typeface="微软雅黑" panose="020B0503020204020204" charset="-122"/>
                <a:ea typeface="微软雅黑" panose="020B0503020204020204" charset="-122"/>
                <a:cs typeface="+mn-cs"/>
              </a:rPr>
              <a:t>式可知，基于酉变换</a:t>
            </a:r>
            <a:r>
              <a:rPr lang="en-US" altLang="zh-CN" sz="1600" kern="1200">
                <a:solidFill>
                  <a:schemeClr val="tx1"/>
                </a:solidFill>
                <a:effectLst/>
                <a:latin typeface="微软雅黑" panose="020B0503020204020204" charset="-122"/>
                <a:ea typeface="微软雅黑" panose="020B0503020204020204" charset="-122"/>
                <a:cs typeface="+mn-cs"/>
              </a:rPr>
              <a:t>Ui</a:t>
            </a:r>
            <a:r>
              <a:rPr lang="zh-CN" altLang="en-US" sz="1600" kern="1200">
                <a:solidFill>
                  <a:schemeClr val="tx1"/>
                </a:solidFill>
                <a:effectLst/>
                <a:latin typeface="微软雅黑" panose="020B0503020204020204" charset="-122"/>
                <a:ea typeface="微软雅黑" panose="020B0503020204020204" charset="-122"/>
                <a:cs typeface="+mn-cs"/>
              </a:rPr>
              <a:t>，纯态</a:t>
            </a:r>
            <a:r>
              <a:rPr lang="en-US" altLang="zh-CN" sz="1600" kern="1200">
                <a:solidFill>
                  <a:schemeClr val="tx1"/>
                </a:solidFill>
                <a:effectLst/>
                <a:latin typeface="微软雅黑" panose="020B0503020204020204" charset="-122"/>
                <a:ea typeface="微软雅黑" panose="020B0503020204020204" charset="-122"/>
                <a:cs typeface="+mn-cs"/>
              </a:rPr>
              <a:t>ρi</a:t>
            </a:r>
            <a:r>
              <a:rPr lang="zh-CN" altLang="en-US" sz="1600" kern="1200">
                <a:solidFill>
                  <a:schemeClr val="tx1"/>
                </a:solidFill>
                <a:effectLst/>
                <a:latin typeface="微软雅黑" panose="020B0503020204020204" charset="-122"/>
                <a:ea typeface="微软雅黑" panose="020B0503020204020204" charset="-122"/>
                <a:cs typeface="+mn-cs"/>
              </a:rPr>
              <a:t>达到了共识。这使我们能够仅对混合态</a:t>
            </a:r>
            <a:r>
              <a:rPr lang="en-US" altLang="zh-CN" sz="1600" kern="1200">
                <a:solidFill>
                  <a:schemeClr val="tx1"/>
                </a:solidFill>
                <a:effectLst/>
                <a:latin typeface="微软雅黑" panose="020B0503020204020204" charset="-122"/>
                <a:ea typeface="微软雅黑" panose="020B0503020204020204" charset="-122"/>
                <a:cs typeface="+mn-cs"/>
              </a:rPr>
              <a:t>ρi</a:t>
            </a:r>
            <a:r>
              <a:rPr lang="zh-CN" altLang="en-US" sz="1600" kern="1200">
                <a:solidFill>
                  <a:schemeClr val="tx1"/>
                </a:solidFill>
                <a:effectLst/>
                <a:latin typeface="微软雅黑" panose="020B0503020204020204" charset="-122"/>
                <a:ea typeface="微软雅黑" panose="020B0503020204020204" charset="-122"/>
                <a:cs typeface="+mn-cs"/>
              </a:rPr>
              <a:t>的纯态</a:t>
            </a:r>
            <a:r>
              <a:rPr lang="en-US" altLang="zh-CN" sz="1600" kern="1200">
                <a:solidFill>
                  <a:schemeClr val="tx1"/>
                </a:solidFill>
                <a:effectLst/>
                <a:latin typeface="微软雅黑" panose="020B0503020204020204" charset="-122"/>
                <a:ea typeface="微软雅黑" panose="020B0503020204020204" charset="-122"/>
                <a:cs typeface="+mn-cs"/>
              </a:rPr>
              <a:t>ρi</a:t>
            </a:r>
            <a:r>
              <a:rPr lang="zh-CN" altLang="en-US" sz="1600" kern="1200">
                <a:solidFill>
                  <a:schemeClr val="tx1"/>
                </a:solidFill>
                <a:effectLst/>
                <a:latin typeface="微软雅黑" panose="020B0503020204020204" charset="-122"/>
                <a:ea typeface="微软雅黑" panose="020B0503020204020204" charset="-122"/>
                <a:cs typeface="+mn-cs"/>
              </a:rPr>
              <a:t>部分设计幺正变换，以实现定义</a:t>
            </a:r>
            <a:r>
              <a:rPr lang="en-US" altLang="zh-CN" sz="1600" kern="1200">
                <a:solidFill>
                  <a:schemeClr val="tx1"/>
                </a:solidFill>
                <a:effectLst/>
                <a:latin typeface="微软雅黑" panose="020B0503020204020204" charset="-122"/>
                <a:ea typeface="微软雅黑" panose="020B0503020204020204" charset="-122"/>
                <a:cs typeface="+mn-cs"/>
              </a:rPr>
              <a:t>1</a:t>
            </a:r>
            <a:r>
              <a:rPr lang="zh-CN" altLang="en-US" sz="1600" kern="1200">
                <a:solidFill>
                  <a:schemeClr val="tx1"/>
                </a:solidFill>
                <a:effectLst/>
                <a:latin typeface="微软雅黑" panose="020B0503020204020204" charset="-122"/>
                <a:ea typeface="微软雅黑" panose="020B0503020204020204" charset="-122"/>
                <a:cs typeface="+mn-cs"/>
              </a:rPr>
              <a:t>中所定义的部分量子共识。我们将把量子比特网络中交互式哈密顿量</a:t>
            </a:r>
            <a:r>
              <a:rPr lang="en-US" altLang="zh-CN" sz="1600" kern="1200">
                <a:solidFill>
                  <a:schemeClr val="tx1"/>
                </a:solidFill>
                <a:effectLst/>
                <a:latin typeface="微软雅黑" panose="020B0503020204020204" charset="-122"/>
                <a:ea typeface="微软雅黑" panose="020B0503020204020204" charset="-122"/>
                <a:cs typeface="+mn-cs"/>
              </a:rPr>
              <a:t>Hi</a:t>
            </a:r>
            <a:r>
              <a:rPr lang="zh-CN" altLang="en-US" sz="1600" kern="1200">
                <a:solidFill>
                  <a:schemeClr val="tx1"/>
                </a:solidFill>
                <a:effectLst/>
                <a:latin typeface="微软雅黑" panose="020B0503020204020204" charset="-122"/>
                <a:ea typeface="微软雅黑" panose="020B0503020204020204" charset="-122"/>
                <a:cs typeface="+mn-cs"/>
              </a:rPr>
              <a:t>，</a:t>
            </a:r>
            <a:r>
              <a:rPr lang="en-US" altLang="zh-CN" sz="1600" kern="1200">
                <a:solidFill>
                  <a:schemeClr val="tx1"/>
                </a:solidFill>
                <a:effectLst/>
                <a:latin typeface="微软雅黑" panose="020B0503020204020204" charset="-122"/>
                <a:ea typeface="微软雅黑" panose="020B0503020204020204" charset="-122"/>
                <a:cs typeface="+mn-cs"/>
              </a:rPr>
              <a:t>i = 1</a:t>
            </a:r>
            <a:r>
              <a:rPr lang="zh-CN" altLang="en-US" sz="1600" kern="1200">
                <a:solidFill>
                  <a:schemeClr val="tx1"/>
                </a:solidFill>
                <a:effectLst/>
                <a:latin typeface="微软雅黑" panose="020B0503020204020204" charset="-122"/>
                <a:ea typeface="微软雅黑" panose="020B0503020204020204" charset="-122"/>
                <a:cs typeface="+mn-cs"/>
              </a:rPr>
              <a:t>，</a:t>
            </a:r>
            <a:r>
              <a:rPr lang="en-US" altLang="zh-CN" sz="1600" kern="1200">
                <a:solidFill>
                  <a:schemeClr val="tx1"/>
                </a:solidFill>
                <a:effectLst/>
                <a:latin typeface="微软雅黑" panose="020B0503020204020204" charset="-122"/>
                <a:ea typeface="微软雅黑" panose="020B0503020204020204" charset="-122"/>
                <a:cs typeface="+mn-cs"/>
              </a:rPr>
              <a:t>...</a:t>
            </a:r>
            <a:r>
              <a:rPr lang="zh-CN" altLang="en-US" sz="1600" kern="1200">
                <a:solidFill>
                  <a:schemeClr val="tx1"/>
                </a:solidFill>
                <a:effectLst/>
                <a:latin typeface="微软雅黑" panose="020B0503020204020204" charset="-122"/>
                <a:ea typeface="微软雅黑" panose="020B0503020204020204" charset="-122"/>
                <a:cs typeface="+mn-cs"/>
              </a:rPr>
              <a:t>，</a:t>
            </a:r>
            <a:r>
              <a:rPr lang="en-US" altLang="zh-CN" sz="1600" kern="1200">
                <a:solidFill>
                  <a:schemeClr val="tx1"/>
                </a:solidFill>
                <a:effectLst/>
                <a:latin typeface="微软雅黑" panose="020B0503020204020204" charset="-122"/>
                <a:ea typeface="微软雅黑" panose="020B0503020204020204" charset="-122"/>
                <a:cs typeface="+mn-cs"/>
              </a:rPr>
              <a:t>N</a:t>
            </a:r>
            <a:r>
              <a:rPr lang="zh-CN" altLang="en-US" sz="1600" kern="1200">
                <a:solidFill>
                  <a:schemeClr val="tx1"/>
                </a:solidFill>
                <a:effectLst/>
                <a:latin typeface="微软雅黑" panose="020B0503020204020204" charset="-122"/>
                <a:ea typeface="微软雅黑" panose="020B0503020204020204" charset="-122"/>
                <a:cs typeface="+mn-cs"/>
              </a:rPr>
              <a:t>称为量子协议。</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a:effectLst/>
                <a:latin typeface="-apple-system"/>
              </a:rPr>
              <a:t>对于两量子系统，量子共识要求它们的量子态在布洛赫球上指向同一方向。基于量子态的几何构型，可以通过构造一个旋转操作来实现这一目标。这个旋转操作是由两个量子态的方向向量所确定的平面的法向量来设计的。</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在连通图的情况下，很难推导出哈密顿量，以保证不变集</a:t>
            </a:r>
            <a:r>
              <a:rPr lang="en-US" altLang="zh-CN" sz="1600" kern="1200">
                <a:solidFill>
                  <a:schemeClr val="tx1"/>
                </a:solidFill>
                <a:effectLst/>
                <a:latin typeface="微软雅黑" panose="020B0503020204020204" charset="-122"/>
                <a:ea typeface="微软雅黑" panose="020B0503020204020204" charset="-122"/>
                <a:cs typeface="+mn-cs"/>
              </a:rPr>
              <a:t>S</a:t>
            </a:r>
            <a:r>
              <a:rPr lang="zh-CN" altLang="en-US" sz="1600" kern="1200">
                <a:solidFill>
                  <a:schemeClr val="tx1"/>
                </a:solidFill>
                <a:effectLst/>
                <a:latin typeface="微软雅黑" panose="020B0503020204020204" charset="-122"/>
                <a:ea typeface="微软雅黑" panose="020B0503020204020204" charset="-122"/>
                <a:cs typeface="+mn-cs"/>
              </a:rPr>
              <a:t>只包含一致点。这两个方向向量对应于布洛赫球上的两个量子态，这一事实启发我们从几何的角度研究量子共识协议</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在连通图的情况下，很难推导出哈密顿量，以保证不变集</a:t>
            </a:r>
            <a:r>
              <a:rPr lang="en-US" altLang="zh-CN" sz="1600" kern="1200">
                <a:solidFill>
                  <a:schemeClr val="tx1"/>
                </a:solidFill>
                <a:effectLst/>
                <a:latin typeface="微软雅黑" panose="020B0503020204020204" charset="-122"/>
                <a:ea typeface="微软雅黑" panose="020B0503020204020204" charset="-122"/>
                <a:cs typeface="+mn-cs"/>
              </a:rPr>
              <a:t>S</a:t>
            </a:r>
            <a:r>
              <a:rPr lang="zh-CN" altLang="en-US" sz="1600" kern="1200">
                <a:solidFill>
                  <a:schemeClr val="tx1"/>
                </a:solidFill>
                <a:effectLst/>
                <a:latin typeface="微软雅黑" panose="020B0503020204020204" charset="-122"/>
                <a:ea typeface="微软雅黑" panose="020B0503020204020204" charset="-122"/>
                <a:cs typeface="+mn-cs"/>
              </a:rPr>
              <a:t>只包含一致点。这两个方向向量对应于布洛赫球上的两个量子态，这一事实启发我们从几何的角度研究量子共识协议</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首先介绍第一篇</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a:effectLst/>
                <a:latin typeface="-apple-system"/>
              </a:rPr>
              <a:t>论文提出了一种类似于经典控制理论中</a:t>
            </a:r>
            <a:r>
              <a:rPr lang="en-US" altLang="zh-CN" b="0" i="0">
                <a:effectLst/>
                <a:latin typeface="-apple-system"/>
              </a:rPr>
              <a:t>Lyapunov</a:t>
            </a:r>
            <a:r>
              <a:rPr lang="zh-CN" altLang="en-US" b="0" i="0">
                <a:effectLst/>
                <a:latin typeface="-apple-system"/>
              </a:rPr>
              <a:t>方法的稳定性分析方法，用于量子系统的密度算符。这种方法通过构造一个候选</a:t>
            </a:r>
            <a:r>
              <a:rPr lang="en-US" altLang="zh-CN" b="0" i="0">
                <a:effectLst/>
                <a:latin typeface="-apple-system"/>
              </a:rPr>
              <a:t>Lyapunov</a:t>
            </a:r>
            <a:r>
              <a:rPr lang="zh-CN" altLang="en-US" b="0" i="0">
                <a:effectLst/>
                <a:latin typeface="-apple-system"/>
              </a:rPr>
              <a:t>算符，分析其生成元的性质，来推断量子系统密度算符的稳定性。解决了如何分析量子系统密度算符收敛性的问题，为量子系统的控制与稳定提供了新的理论工具。</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这篇论文提出了一种多动作深度强化学习算法解决</a:t>
            </a:r>
            <a:r>
              <a:rPr lang="en-US" altLang="zh-CN" dirty="0"/>
              <a:t>FJSP</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a:effectLst/>
                <a:latin typeface="-apple-system"/>
              </a:rPr>
              <a:t>论文提出了一个基于</a:t>
            </a:r>
            <a:r>
              <a:rPr lang="en-US" altLang="zh-CN" b="0" i="0">
                <a:effectLst/>
                <a:latin typeface="-apple-system"/>
              </a:rPr>
              <a:t>Lyapunov</a:t>
            </a:r>
            <a:r>
              <a:rPr lang="zh-CN" altLang="en-US" b="0" i="0">
                <a:effectLst/>
                <a:latin typeface="-apple-system"/>
              </a:rPr>
              <a:t>方法的稳定性分析框架，用于分析开放量子系统的密度算符的收敛性，为量子系统的控制与稳定提供了新的理论工具。该框架不仅适用于线性量子系统，还能够扩展到非线性量子系统，有助于深入理解量子系统的稳定性特性。进一步拓展</a:t>
            </a:r>
            <a:r>
              <a:rPr lang="en-US" altLang="zh-CN" b="0" i="0">
                <a:effectLst/>
                <a:latin typeface="-apple-system"/>
              </a:rPr>
              <a:t>Lyapunov</a:t>
            </a:r>
            <a:r>
              <a:rPr lang="zh-CN" altLang="en-US" b="0" i="0">
                <a:effectLst/>
                <a:latin typeface="-apple-system"/>
              </a:rPr>
              <a:t>稳定性理论在更广泛的量子系统中的应用，包括非线性、隐马尔可夫过程以及无限维希尔伯特空间中的量子系统。</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我们提出了一种元学习变分量子算法（元</a:t>
            </a:r>
            <a:r>
              <a:rPr lang="en-US" altLang="zh-CN" sz="1600" kern="1200">
                <a:solidFill>
                  <a:schemeClr val="tx1"/>
                </a:solidFill>
                <a:effectLst/>
                <a:latin typeface="微软雅黑" panose="020B0503020204020204" charset="-122"/>
                <a:ea typeface="微软雅黑" panose="020B0503020204020204" charset="-122"/>
                <a:cs typeface="+mn-cs"/>
              </a:rPr>
              <a:t>VQA</a:t>
            </a:r>
            <a:r>
              <a:rPr lang="zh-CN" altLang="en-US" sz="1600" kern="1200">
                <a:solidFill>
                  <a:schemeClr val="tx1"/>
                </a:solidFill>
                <a:effectLst/>
                <a:latin typeface="微软雅黑" panose="020B0503020204020204" charset="-122"/>
                <a:ea typeface="微软雅黑" panose="020B0503020204020204" charset="-122"/>
                <a:cs typeface="+mn-cs"/>
              </a:rPr>
              <a:t>），通过优化小规模量子算法，旨在扩展到更大的系统规模和问题实例。整个算法受到门控循环单元的启发，该单元通常在自然语言处理任务中表现出色。其次，我们在</a:t>
            </a:r>
            <a:r>
              <a:rPr lang="en-US" altLang="zh-CN" sz="1600" kern="1200">
                <a:solidFill>
                  <a:schemeClr val="tx1"/>
                </a:solidFill>
                <a:effectLst/>
                <a:latin typeface="微软雅黑" panose="020B0503020204020204" charset="-122"/>
                <a:ea typeface="微软雅黑" panose="020B0503020204020204" charset="-122"/>
                <a:cs typeface="+mn-cs"/>
              </a:rPr>
              <a:t>TensorFlow Quantum</a:t>
            </a:r>
            <a:r>
              <a:rPr lang="zh-CN" altLang="en-US" sz="1600" kern="1200">
                <a:solidFill>
                  <a:schemeClr val="tx1"/>
                </a:solidFill>
                <a:effectLst/>
                <a:latin typeface="微软雅黑" panose="020B0503020204020204" charset="-122"/>
                <a:ea typeface="微软雅黑" panose="020B0503020204020204" charset="-122"/>
                <a:cs typeface="+mn-cs"/>
              </a:rPr>
              <a:t>（</a:t>
            </a:r>
            <a:r>
              <a:rPr lang="en-US" altLang="zh-CN" sz="1600" kern="1200">
                <a:solidFill>
                  <a:schemeClr val="tx1"/>
                </a:solidFill>
                <a:effectLst/>
                <a:latin typeface="微软雅黑" panose="020B0503020204020204" charset="-122"/>
                <a:ea typeface="微软雅黑" panose="020B0503020204020204" charset="-122"/>
                <a:cs typeface="+mn-cs"/>
              </a:rPr>
              <a:t>TFQ</a:t>
            </a:r>
            <a:r>
              <a:rPr lang="zh-CN" altLang="en-US" sz="1600" kern="1200">
                <a:solidFill>
                  <a:schemeClr val="tx1"/>
                </a:solidFill>
                <a:effectLst/>
                <a:latin typeface="微软雅黑" panose="020B0503020204020204" charset="-122"/>
                <a:ea typeface="微软雅黑" panose="020B0503020204020204" charset="-122"/>
                <a:cs typeface="+mn-cs"/>
              </a:rPr>
              <a:t>）处理器</a:t>
            </a:r>
            <a:r>
              <a:rPr lang="en-US" altLang="zh-CN" sz="1600" kern="1200">
                <a:solidFill>
                  <a:schemeClr val="tx1"/>
                </a:solidFill>
                <a:effectLst/>
                <a:latin typeface="微软雅黑" panose="020B0503020204020204" charset="-122"/>
                <a:ea typeface="微软雅黑" panose="020B0503020204020204" charset="-122"/>
                <a:cs typeface="+mn-cs"/>
              </a:rPr>
              <a:t>[21]</a:t>
            </a:r>
            <a:r>
              <a:rPr lang="zh-CN" altLang="en-US" sz="1600" kern="1200">
                <a:solidFill>
                  <a:schemeClr val="tx1"/>
                </a:solidFill>
                <a:effectLst/>
                <a:latin typeface="微软雅黑" panose="020B0503020204020204" charset="-122"/>
                <a:ea typeface="微软雅黑" panose="020B0503020204020204" charset="-122"/>
                <a:cs typeface="+mn-cs"/>
              </a:rPr>
              <a:t>上部署了一个元</a:t>
            </a:r>
            <a:r>
              <a:rPr lang="en-US" altLang="zh-CN" sz="1600" kern="1200">
                <a:solidFill>
                  <a:schemeClr val="tx1"/>
                </a:solidFill>
                <a:effectLst/>
                <a:latin typeface="微软雅黑" panose="020B0503020204020204" charset="-122"/>
                <a:ea typeface="微软雅黑" panose="020B0503020204020204" charset="-122"/>
                <a:cs typeface="+mn-cs"/>
              </a:rPr>
              <a:t>VQA</a:t>
            </a:r>
            <a:r>
              <a:rPr lang="zh-CN" altLang="en-US" sz="1600" kern="1200">
                <a:solidFill>
                  <a:schemeClr val="tx1"/>
                </a:solidFill>
                <a:effectLst/>
                <a:latin typeface="微软雅黑" panose="020B0503020204020204" charset="-122"/>
                <a:ea typeface="微软雅黑" panose="020B0503020204020204" charset="-122"/>
                <a:cs typeface="+mn-cs"/>
              </a:rPr>
              <a:t>实验，该实验是在近期处理器上实现的。实验包括循环单元构建、评估电路模型、变分样本和自适应学习率计算。我们比较并分析了目标能量和变分参数，结果显示我们的算法在学习能力方面优于</a:t>
            </a:r>
            <a:r>
              <a:rPr lang="en-US" altLang="zh-CN" sz="1600" kern="1200">
                <a:solidFill>
                  <a:schemeClr val="tx1"/>
                </a:solidFill>
                <a:effectLst/>
                <a:latin typeface="微软雅黑" panose="020B0503020204020204" charset="-122"/>
                <a:ea typeface="微软雅黑" panose="020B0503020204020204" charset="-122"/>
                <a:cs typeface="+mn-cs"/>
              </a:rPr>
              <a:t>VQE</a:t>
            </a:r>
            <a:r>
              <a:rPr lang="zh-CN" altLang="en-US" sz="1600" kern="1200">
                <a:solidFill>
                  <a:schemeClr val="tx1"/>
                </a:solidFill>
                <a:effectLst/>
                <a:latin typeface="微软雅黑" panose="020B0503020204020204" charset="-122"/>
                <a:ea typeface="微软雅黑" panose="020B0503020204020204" charset="-122"/>
                <a:cs typeface="+mn-cs"/>
              </a:rPr>
              <a:t>算法。重要的是，我们的实验表明，通过优化小规模量子算法，可以在更大系统规模上进行学习。</a:t>
            </a:r>
            <a:endParaRPr lang="en-US" altLang="zh-CN" sz="1600" kern="120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挑战：</a:t>
            </a:r>
            <a:r>
              <a:rPr lang="zh-CN" altLang="en-US" b="0" i="0">
                <a:effectLst/>
                <a:latin typeface="-apple-system"/>
              </a:rPr>
              <a:t>传统</a:t>
            </a:r>
            <a:r>
              <a:rPr lang="en-US" altLang="zh-CN" b="0" i="0">
                <a:effectLst/>
                <a:latin typeface="-apple-system"/>
              </a:rPr>
              <a:t>VQA</a:t>
            </a:r>
            <a:r>
              <a:rPr lang="zh-CN" altLang="en-US" b="0" i="0">
                <a:effectLst/>
                <a:latin typeface="-apple-system"/>
              </a:rPr>
              <a:t>在训练过程中需要大量的迭代和采样，这限制了其在大规模量子系统中的应用。</a:t>
            </a:r>
            <a:r>
              <a:rPr lang="en-US" altLang="zh-CN" b="0" i="0">
                <a:effectLst/>
                <a:latin typeface="-apple-system"/>
              </a:rPr>
              <a:t>meta-VQA</a:t>
            </a:r>
            <a:r>
              <a:rPr lang="zh-CN" altLang="en-US" b="0" i="0">
                <a:effectLst/>
                <a:latin typeface="-apple-system"/>
              </a:rPr>
              <a:t>通过引入元学习和自适应学习率，减少了所需的采样次数和迭代次数，提高了优化效率。文章展示了</a:t>
            </a:r>
            <a:r>
              <a:rPr lang="en-US" altLang="zh-CN" b="0" i="0">
                <a:effectLst/>
                <a:latin typeface="-apple-system"/>
              </a:rPr>
              <a:t>meta-VQA</a:t>
            </a:r>
            <a:r>
              <a:rPr lang="zh-CN" altLang="en-US" b="0" i="0">
                <a:effectLst/>
                <a:latin typeface="-apple-system"/>
              </a:rPr>
              <a:t>可以扩展到更大的系统规模和问题实例，这对于解决实际应用中的复杂问题至关重要。通过优化小规模量子算法，</a:t>
            </a:r>
            <a:r>
              <a:rPr lang="en-US" altLang="zh-CN" b="0" i="0">
                <a:effectLst/>
                <a:latin typeface="-apple-system"/>
              </a:rPr>
              <a:t>meta-VQA</a:t>
            </a:r>
            <a:r>
              <a:rPr lang="zh-CN" altLang="en-US" b="0" i="0">
                <a:effectLst/>
                <a:latin typeface="-apple-system"/>
              </a:rPr>
              <a:t>能够在更大的系统中找到近似最优解。</a:t>
            </a:r>
            <a:endParaRPr lang="en-US" altLang="zh-CN" b="0" i="0">
              <a:effectLst/>
              <a:latin typeface="-apple-system"/>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b="0" i="0" kern="1200">
              <a:solidFill>
                <a:schemeClr val="tx1"/>
              </a:solidFill>
              <a:effectLst/>
              <a:latin typeface="-apple-system"/>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b="0" i="0" kern="1200">
                <a:solidFill>
                  <a:schemeClr val="tx1"/>
                </a:solidFill>
                <a:effectLst/>
                <a:latin typeface="-apple-system"/>
                <a:ea typeface="微软雅黑" panose="020B0503020204020204" charset="-122"/>
                <a:cs typeface="+mn-cs"/>
              </a:rPr>
              <a:t>方法：</a:t>
            </a:r>
            <a:r>
              <a:rPr lang="zh-CN" altLang="en-US" b="0" i="0">
                <a:effectLst/>
                <a:latin typeface="-apple-system"/>
              </a:rPr>
              <a:t>文章提出了一种元学习变分量子算法（</a:t>
            </a:r>
            <a:r>
              <a:rPr lang="en-US" altLang="zh-CN" b="0" i="0">
                <a:effectLst/>
                <a:latin typeface="-apple-system"/>
              </a:rPr>
              <a:t>meta-VQA</a:t>
            </a:r>
            <a:r>
              <a:rPr lang="zh-CN" altLang="en-US" b="0" i="0">
                <a:effectLst/>
                <a:latin typeface="-apple-system"/>
              </a:rPr>
              <a:t>），通过训练经典的循环单元来辅助量子计算。这种方法的核心思想是让模型学会如何优化算法参数，从而在新的任务中快速适应并找到近似最优解。具体来说，就是利用循环单元处理之前的迭代信息，帮助</a:t>
            </a:r>
            <a:r>
              <a:rPr lang="en-US" altLang="zh-CN" b="0" i="0">
                <a:effectLst/>
                <a:latin typeface="-apple-system"/>
              </a:rPr>
              <a:t>VQA</a:t>
            </a:r>
            <a:r>
              <a:rPr lang="zh-CN" altLang="en-US" b="0" i="0">
                <a:effectLst/>
                <a:latin typeface="-apple-system"/>
              </a:rPr>
              <a:t>更高效地找到参数空间中的近似最优值。</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b="0" i="0">
                <a:solidFill>
                  <a:srgbClr val="000000"/>
                </a:solidFill>
                <a:effectLst/>
                <a:latin typeface="微软雅黑" panose="020B0503020204020204" charset="-122"/>
                <a:ea typeface="微软雅黑" panose="020B0503020204020204" charset="-122"/>
              </a:rPr>
              <a:t>VQA</a:t>
            </a:r>
            <a:r>
              <a:rPr lang="zh-CN" altLang="en-US" b="0" i="0">
                <a:solidFill>
                  <a:srgbClr val="000000"/>
                </a:solidFill>
                <a:effectLst/>
                <a:latin typeface="微软雅黑" panose="020B0503020204020204" charset="-122"/>
                <a:ea typeface="微软雅黑" panose="020B0503020204020204" charset="-122"/>
              </a:rPr>
              <a:t>使用经典计算作为外部优化</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a:solidFill>
                  <a:srgbClr val="000000"/>
                </a:solidFill>
                <a:effectLst/>
                <a:latin typeface="微软雅黑" panose="020B0503020204020204" charset="-122"/>
                <a:ea typeface="微软雅黑" panose="020B0503020204020204" charset="-122"/>
              </a:rPr>
              <a:t>将本征态线性叠加可以得到所有一般的态</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a:solidFill>
                  <a:srgbClr val="000000"/>
                </a:solidFill>
                <a:effectLst/>
                <a:latin typeface="微软雅黑" panose="020B0503020204020204" charset="-122"/>
                <a:ea typeface="微软雅黑" panose="020B0503020204020204" charset="-122"/>
              </a:rPr>
              <a:t>传统</a:t>
            </a:r>
            <a:r>
              <a:rPr lang="en-US" altLang="zh-CN" b="0" i="0">
                <a:solidFill>
                  <a:srgbClr val="000000"/>
                </a:solidFill>
                <a:effectLst/>
                <a:latin typeface="微软雅黑" panose="020B0503020204020204" charset="-122"/>
                <a:ea typeface="微软雅黑" panose="020B0503020204020204" charset="-122"/>
              </a:rPr>
              <a:t>VQA</a:t>
            </a:r>
            <a:r>
              <a:rPr lang="zh-CN" altLang="en-US" b="0" i="0">
                <a:solidFill>
                  <a:srgbClr val="000000"/>
                </a:solidFill>
                <a:effectLst/>
                <a:latin typeface="微软雅黑" panose="020B0503020204020204" charset="-122"/>
                <a:ea typeface="微软雅黑" panose="020B0503020204020204" charset="-122"/>
              </a:rPr>
              <a:t>方法的整体流程如图所示。该方法分为三个阶段来实现</a:t>
            </a:r>
            <a:r>
              <a:rPr lang="en-US" altLang="zh-CN" b="0" i="0">
                <a:solidFill>
                  <a:srgbClr val="000000"/>
                </a:solidFill>
                <a:effectLst/>
                <a:latin typeface="微软雅黑" panose="020B0503020204020204" charset="-122"/>
                <a:ea typeface="微软雅黑" panose="020B0503020204020204" charset="-122"/>
              </a:rPr>
              <a:t>VQA</a:t>
            </a:r>
            <a:r>
              <a:rPr lang="zh-CN" altLang="en-US" b="0" i="0">
                <a:solidFill>
                  <a:srgbClr val="000000"/>
                </a:solidFill>
                <a:effectLst/>
                <a:latin typeface="微软雅黑" panose="020B0503020204020204" charset="-122"/>
                <a:ea typeface="微软雅黑" panose="020B0503020204020204" charset="-122"/>
              </a:rPr>
              <a:t>，即初始化假设、评估量子电路和梯度计算。总之，</a:t>
            </a:r>
            <a:r>
              <a:rPr lang="en-US" altLang="zh-CN" b="0" i="0">
                <a:solidFill>
                  <a:srgbClr val="000000"/>
                </a:solidFill>
                <a:effectLst/>
                <a:latin typeface="微软雅黑" panose="020B0503020204020204" charset="-122"/>
                <a:ea typeface="微软雅黑" panose="020B0503020204020204" charset="-122"/>
              </a:rPr>
              <a:t>VQA</a:t>
            </a:r>
            <a:r>
              <a:rPr lang="zh-CN" altLang="en-US" b="0" i="0">
                <a:solidFill>
                  <a:srgbClr val="000000"/>
                </a:solidFill>
                <a:effectLst/>
                <a:latin typeface="微软雅黑" panose="020B0503020204020204" charset="-122"/>
                <a:ea typeface="微软雅黑" panose="020B0503020204020204" charset="-122"/>
              </a:rPr>
              <a:t>是一种混合量子</a:t>
            </a:r>
            <a:r>
              <a:rPr lang="en-US" altLang="zh-CN" b="0" i="0">
                <a:solidFill>
                  <a:srgbClr val="000000"/>
                </a:solidFill>
                <a:effectLst/>
                <a:latin typeface="微软雅黑" panose="020B0503020204020204" charset="-122"/>
                <a:ea typeface="微软雅黑" panose="020B0503020204020204" charset="-122"/>
              </a:rPr>
              <a:t>-</a:t>
            </a:r>
            <a:r>
              <a:rPr lang="zh-CN" altLang="en-US" b="0" i="0">
                <a:solidFill>
                  <a:srgbClr val="000000"/>
                </a:solidFill>
                <a:effectLst/>
                <a:latin typeface="微软雅黑" panose="020B0503020204020204" charset="-122"/>
                <a:ea typeface="微软雅黑" panose="020B0503020204020204" charset="-122"/>
              </a:rPr>
              <a:t>经典算法，通过多次迭代优化变分电路参数以获得期望值。然而，需要注意的是，我们需要根据不同的问题场景进行多次迭代，且没有先验知识。</a:t>
            </a:r>
            <a:endParaRPr lang="en-US" altLang="zh-CN" b="0" i="0">
              <a:solidFill>
                <a:srgbClr val="000000"/>
              </a:solidFill>
              <a:effectLst/>
              <a:latin typeface="微软雅黑" panose="020B0503020204020204" charset="-122"/>
              <a:ea typeface="微软雅黑" panose="020B0503020204020204" charset="-122"/>
            </a:endParaRPr>
          </a:p>
          <a:p>
            <a:pPr algn="just"/>
            <a:r>
              <a:rPr lang="zh-CN" altLang="en-US" b="0" i="0">
                <a:solidFill>
                  <a:srgbClr val="000000"/>
                </a:solidFill>
                <a:effectLst/>
                <a:latin typeface="微软雅黑" panose="020B0503020204020204" charset="-122"/>
                <a:ea typeface="微软雅黑" panose="020B0503020204020204" charset="-122"/>
              </a:rPr>
              <a:t>传统</a:t>
            </a:r>
            <a:r>
              <a:rPr lang="en-US" altLang="zh-CN" b="0" i="0">
                <a:solidFill>
                  <a:srgbClr val="000000"/>
                </a:solidFill>
                <a:effectLst/>
                <a:latin typeface="微软雅黑" panose="020B0503020204020204" charset="-122"/>
                <a:ea typeface="微软雅黑" panose="020B0503020204020204" charset="-122"/>
              </a:rPr>
              <a:t>VQA</a:t>
            </a:r>
            <a:r>
              <a:rPr lang="zh-CN" altLang="en-US" b="0" i="0">
                <a:solidFill>
                  <a:srgbClr val="000000"/>
                </a:solidFill>
                <a:effectLst/>
                <a:latin typeface="微软雅黑" panose="020B0503020204020204" charset="-122"/>
                <a:ea typeface="微软雅黑" panose="020B0503020204020204" charset="-122"/>
              </a:rPr>
              <a:t>方法的整体流程如算法</a:t>
            </a:r>
            <a:r>
              <a:rPr lang="en-US" altLang="zh-CN" b="0" i="0">
                <a:solidFill>
                  <a:srgbClr val="000000"/>
                </a:solidFill>
                <a:effectLst/>
                <a:latin typeface="微软雅黑" panose="020B0503020204020204" charset="-122"/>
                <a:ea typeface="微软雅黑" panose="020B0503020204020204" charset="-122"/>
              </a:rPr>
              <a:t>1</a:t>
            </a:r>
            <a:r>
              <a:rPr lang="zh-CN" altLang="en-US" b="0" i="0">
                <a:solidFill>
                  <a:srgbClr val="000000"/>
                </a:solidFill>
                <a:effectLst/>
                <a:latin typeface="微软雅黑" panose="020B0503020204020204" charset="-122"/>
                <a:ea typeface="微软雅黑" panose="020B0503020204020204" charset="-122"/>
              </a:rPr>
              <a:t>所示。该方法分为三个阶段来实现</a:t>
            </a:r>
            <a:r>
              <a:rPr lang="en-US" altLang="zh-CN" b="0" i="0">
                <a:solidFill>
                  <a:srgbClr val="000000"/>
                </a:solidFill>
                <a:effectLst/>
                <a:latin typeface="微软雅黑" panose="020B0503020204020204" charset="-122"/>
                <a:ea typeface="微软雅黑" panose="020B0503020204020204" charset="-122"/>
              </a:rPr>
              <a:t>VQA</a:t>
            </a:r>
            <a:r>
              <a:rPr lang="zh-CN" altLang="en-US" b="0" i="0">
                <a:solidFill>
                  <a:srgbClr val="000000"/>
                </a:solidFill>
                <a:effectLst/>
                <a:latin typeface="微软雅黑" panose="020B0503020204020204" charset="-122"/>
                <a:ea typeface="微软雅黑" panose="020B0503020204020204" charset="-122"/>
              </a:rPr>
              <a:t>，即初始化假设、评估量子电路和梯度计算。总之，</a:t>
            </a:r>
            <a:r>
              <a:rPr lang="en-US" altLang="zh-CN" b="0" i="0">
                <a:solidFill>
                  <a:srgbClr val="000000"/>
                </a:solidFill>
                <a:effectLst/>
                <a:latin typeface="微软雅黑" panose="020B0503020204020204" charset="-122"/>
                <a:ea typeface="微软雅黑" panose="020B0503020204020204" charset="-122"/>
              </a:rPr>
              <a:t>VQA</a:t>
            </a:r>
            <a:r>
              <a:rPr lang="zh-CN" altLang="en-US" b="0" i="0">
                <a:solidFill>
                  <a:srgbClr val="000000"/>
                </a:solidFill>
                <a:effectLst/>
                <a:latin typeface="微软雅黑" panose="020B0503020204020204" charset="-122"/>
                <a:ea typeface="微软雅黑" panose="020B0503020204020204" charset="-122"/>
              </a:rPr>
              <a:t>是一种混合量子</a:t>
            </a:r>
            <a:r>
              <a:rPr lang="en-US" altLang="zh-CN" b="0" i="0">
                <a:solidFill>
                  <a:srgbClr val="000000"/>
                </a:solidFill>
                <a:effectLst/>
                <a:latin typeface="微软雅黑" panose="020B0503020204020204" charset="-122"/>
                <a:ea typeface="微软雅黑" panose="020B0503020204020204" charset="-122"/>
              </a:rPr>
              <a:t>-</a:t>
            </a:r>
            <a:r>
              <a:rPr lang="zh-CN" altLang="en-US" b="0" i="0">
                <a:solidFill>
                  <a:srgbClr val="000000"/>
                </a:solidFill>
                <a:effectLst/>
                <a:latin typeface="微软雅黑" panose="020B0503020204020204" charset="-122"/>
                <a:ea typeface="微软雅黑" panose="020B0503020204020204" charset="-122"/>
              </a:rPr>
              <a:t>经典算法，通过多次迭代优化变分电路参数以获得期望值。然而，需要注意的是，我们需要根据不同的问题场景进行多次迭代，且没有先验知识。</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结果表明，</a:t>
            </a:r>
            <a:r>
              <a:rPr lang="en-US" altLang="zh-CN" sz="1600" kern="1200">
                <a:solidFill>
                  <a:schemeClr val="tx1"/>
                </a:solidFill>
                <a:effectLst/>
                <a:latin typeface="微软雅黑" panose="020B0503020204020204" charset="-122"/>
                <a:ea typeface="微软雅黑" panose="020B0503020204020204" charset="-122"/>
                <a:cs typeface="+mn-cs"/>
              </a:rPr>
              <a:t>meta-VQA</a:t>
            </a:r>
            <a:r>
              <a:rPr lang="zh-CN" altLang="en-US" sz="1600" kern="1200">
                <a:solidFill>
                  <a:schemeClr val="tx1"/>
                </a:solidFill>
                <a:effectLst/>
                <a:latin typeface="微软雅黑" panose="020B0503020204020204" charset="-122"/>
                <a:ea typeface="微软雅黑" panose="020B0503020204020204" charset="-122"/>
                <a:cs typeface="+mn-cs"/>
              </a:rPr>
              <a:t>生成的电路角度在相同的测试集中更接近目标值。在这种情况下，比较方法在优化模型和学习模型之间独立迭代，导致对输入数据缺乏适应性。</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a:effectLst/>
                <a:latin typeface="-apple-system"/>
              </a:rPr>
              <a:t>量子共识协议在大规模量子网络中分布式实现的问题：</a:t>
            </a:r>
            <a:endParaRPr lang="en-US" altLang="zh-CN" b="0" i="0">
              <a:effectLst/>
              <a:latin typeface="-apple-system"/>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a:effectLst/>
                <a:latin typeface="-apple-system"/>
              </a:rPr>
              <a:t>本文研究了量子比特网络的部分量子共识问题，基于每个量子系统的局部信息设计局部量子操作，通过构建酉变换实现部分量子共识，即量子态在布洛赫球上的方向达成一致。</a:t>
            </a:r>
            <a:endParaRPr lang="en-US" altLang="zh-CN" b="0" i="0">
              <a:effectLst/>
              <a:latin typeface="-apple-system"/>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0" i="0">
                <a:effectLst/>
                <a:latin typeface="-apple-system"/>
              </a:rPr>
              <a:t>1.</a:t>
            </a:r>
            <a:r>
              <a:rPr lang="zh-CN" altLang="en-US" b="0" i="0">
                <a:effectLst/>
                <a:latin typeface="-apple-system"/>
              </a:rPr>
              <a:t>现有量子共识协议难以在大规模量子网络中分布式实现的问题</a:t>
            </a:r>
            <a:endParaRPr lang="en-US" altLang="zh-CN" sz="1600" kern="120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a:solidFill>
                  <a:schemeClr val="tx1"/>
                </a:solidFill>
                <a:effectLst/>
                <a:latin typeface="微软雅黑" panose="020B0503020204020204" charset="-122"/>
                <a:ea typeface="微软雅黑" panose="020B0503020204020204" charset="-122"/>
                <a:cs typeface="+mn-cs"/>
              </a:rPr>
              <a:t>2.</a:t>
            </a:r>
            <a:r>
              <a:rPr lang="zh-CN" altLang="en-US" sz="1600" kern="1200">
                <a:solidFill>
                  <a:schemeClr val="tx1"/>
                </a:solidFill>
                <a:effectLst/>
                <a:latin typeface="微软雅黑" panose="020B0503020204020204" charset="-122"/>
                <a:ea typeface="微软雅黑" panose="020B0503020204020204" charset="-122"/>
                <a:cs typeface="+mn-cs"/>
              </a:rPr>
              <a:t>分布式量子共识问题的量子比特数随节点数量增加呈指数级增长，使得计算负担增大</a:t>
            </a:r>
            <a:endParaRPr lang="en-US" altLang="zh-CN" sz="1600" kern="120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通过设计哈密顿量和基于局部信息的量子李亚普诺夫控制协议，每个量子比特都能仅依靠邻居信息达成共识。</a:t>
            </a:r>
            <a:endParaRPr lang="en-US" altLang="zh-CN" sz="1600" kern="120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本文提出了元 </a:t>
            </a:r>
            <a:r>
              <a:rPr lang="en-US" altLang="zh-CN" sz="1600" kern="1200">
                <a:solidFill>
                  <a:schemeClr val="tx1"/>
                </a:solidFill>
                <a:effectLst/>
                <a:latin typeface="微软雅黑" panose="020B0503020204020204" charset="-122"/>
                <a:ea typeface="微软雅黑" panose="020B0503020204020204" charset="-122"/>
                <a:cs typeface="+mn-cs"/>
              </a:rPr>
              <a:t>VQA</a:t>
            </a:r>
            <a:r>
              <a:rPr lang="zh-CN" altLang="en-US" sz="1600" kern="1200">
                <a:solidFill>
                  <a:schemeClr val="tx1"/>
                </a:solidFill>
                <a:effectLst/>
                <a:latin typeface="微软雅黑" panose="020B0503020204020204" charset="-122"/>
                <a:ea typeface="微软雅黑" panose="020B0503020204020204" charset="-122"/>
                <a:cs typeface="+mn-cs"/>
              </a:rPr>
              <a:t>，它使用循环单元来辅助量子计算，并建立了一种权重共享方法。它有助于学习者更高效地找到参数优化</a:t>
            </a:r>
            <a:r>
              <a:rPr lang="en-US" altLang="zh-CN" sz="1600" kern="1200">
                <a:solidFill>
                  <a:schemeClr val="tx1"/>
                </a:solidFill>
                <a:effectLst/>
                <a:latin typeface="微软雅黑" panose="020B0503020204020204" charset="-122"/>
                <a:ea typeface="微软雅黑" panose="020B0503020204020204" charset="-122"/>
                <a:cs typeface="+mn-cs"/>
              </a:rPr>
              <a:t>·</a:t>
            </a:r>
            <a:r>
              <a:rPr lang="zh-CN" altLang="en-US" sz="1600" kern="1200">
                <a:solidFill>
                  <a:schemeClr val="tx1"/>
                </a:solidFill>
                <a:effectLst/>
                <a:latin typeface="微软雅黑" panose="020B0503020204020204" charset="-122"/>
                <a:ea typeface="微软雅黑" panose="020B0503020204020204" charset="-122"/>
                <a:cs typeface="+mn-cs"/>
              </a:rPr>
              <a:t>中的近似最优值。 并引入了量子随机梯度下降和自适应学习率方法来优化参数，减少了采样次数，加快了收敛速度。未来，我们将进一步研究</a:t>
            </a:r>
            <a:r>
              <a:rPr lang="en-US" altLang="zh-CN" sz="1600" kern="1200">
                <a:solidFill>
                  <a:schemeClr val="tx1"/>
                </a:solidFill>
                <a:effectLst/>
                <a:latin typeface="微软雅黑" panose="020B0503020204020204" charset="-122"/>
                <a:ea typeface="微软雅黑" panose="020B0503020204020204" charset="-122"/>
                <a:cs typeface="+mn-cs"/>
              </a:rPr>
              <a:t>meta-VQA</a:t>
            </a:r>
            <a:r>
              <a:rPr lang="zh-CN" altLang="en-US" sz="1600" kern="1200">
                <a:solidFill>
                  <a:schemeClr val="tx1"/>
                </a:solidFill>
                <a:effectLst/>
                <a:latin typeface="微软雅黑" panose="020B0503020204020204" charset="-122"/>
                <a:ea typeface="微软雅黑" panose="020B0503020204020204" charset="-122"/>
                <a:cs typeface="+mn-cs"/>
              </a:rPr>
              <a:t>分布式多量子器件的协同实现，这可能激发安全</a:t>
            </a:r>
            <a:r>
              <a:rPr lang="en-US" altLang="zh-CN" sz="1600" kern="1200">
                <a:solidFill>
                  <a:schemeClr val="tx1"/>
                </a:solidFill>
                <a:effectLst/>
                <a:latin typeface="微软雅黑" panose="020B0503020204020204" charset="-122"/>
                <a:ea typeface="微软雅黑" panose="020B0503020204020204" charset="-122"/>
                <a:cs typeface="+mn-cs"/>
              </a:rPr>
              <a:t>QML</a:t>
            </a:r>
            <a:r>
              <a:rPr lang="zh-CN" altLang="en-US" sz="1600" kern="1200">
                <a:solidFill>
                  <a:schemeClr val="tx1"/>
                </a:solidFill>
                <a:effectLst/>
                <a:latin typeface="微软雅黑" panose="020B0503020204020204" charset="-122"/>
                <a:ea typeface="微软雅黑" panose="020B0503020204020204" charset="-122"/>
                <a:cs typeface="+mn-cs"/>
              </a:rPr>
              <a:t>领域的研究。</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在实践中，我们对从 </a:t>
            </a:r>
            <a:r>
              <a:rPr lang="en-US" altLang="zh-CN" sz="1600" kern="1200">
                <a:solidFill>
                  <a:schemeClr val="tx1"/>
                </a:solidFill>
                <a:effectLst/>
                <a:latin typeface="微软雅黑" panose="020B0503020204020204" charset="-122"/>
                <a:ea typeface="微软雅黑" panose="020B0503020204020204" charset="-122"/>
                <a:cs typeface="+mn-cs"/>
              </a:rPr>
              <a:t>700 </a:t>
            </a:r>
            <a:r>
              <a:rPr lang="zh-CN" altLang="en-US" sz="1600" kern="1200">
                <a:solidFill>
                  <a:schemeClr val="tx1"/>
                </a:solidFill>
                <a:effectLst/>
                <a:latin typeface="微软雅黑" panose="020B0503020204020204" charset="-122"/>
                <a:ea typeface="微软雅黑" panose="020B0503020204020204" charset="-122"/>
                <a:cs typeface="+mn-cs"/>
              </a:rPr>
              <a:t>万到 </a:t>
            </a:r>
            <a:r>
              <a:rPr lang="en-US" altLang="zh-CN" sz="1600" kern="1200">
                <a:solidFill>
                  <a:schemeClr val="tx1"/>
                </a:solidFill>
                <a:effectLst/>
                <a:latin typeface="微软雅黑" panose="020B0503020204020204" charset="-122"/>
                <a:ea typeface="微软雅黑" panose="020B0503020204020204" charset="-122"/>
                <a:cs typeface="+mn-cs"/>
              </a:rPr>
              <a:t>1.03 </a:t>
            </a:r>
            <a:r>
              <a:rPr lang="zh-CN" altLang="en-US" sz="1600" kern="1200">
                <a:solidFill>
                  <a:schemeClr val="tx1"/>
                </a:solidFill>
                <a:effectLst/>
                <a:latin typeface="微软雅黑" panose="020B0503020204020204" charset="-122"/>
                <a:ea typeface="微软雅黑" panose="020B0503020204020204" charset="-122"/>
                <a:cs typeface="+mn-cs"/>
              </a:rPr>
              <a:t>亿个参数的大型机器学习模型实例进行了基准测试。我们发现，在稀疏训练的背景下，经过模型剪枝后，量子增强在学习的早期阶段是可能的，这激发了一种稀疏参数下载和重新上传方案。</a:t>
            </a:r>
            <a:endParaRPr lang="en-US" altLang="zh-CN" sz="1600" kern="120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本文利用量子</a:t>
            </a:r>
            <a:r>
              <a:rPr lang="en-US" altLang="zh-CN" sz="1600" kern="1200">
                <a:solidFill>
                  <a:schemeClr val="tx1"/>
                </a:solidFill>
                <a:effectLst/>
                <a:latin typeface="微软雅黑" panose="020B0503020204020204" charset="-122"/>
                <a:ea typeface="微软雅黑" panose="020B0503020204020204" charset="-122"/>
                <a:cs typeface="+mn-cs"/>
              </a:rPr>
              <a:t>Carleman</a:t>
            </a:r>
            <a:r>
              <a:rPr lang="zh-CN" altLang="en-US" sz="1600" kern="1200">
                <a:solidFill>
                  <a:schemeClr val="tx1"/>
                </a:solidFill>
                <a:effectLst/>
                <a:latin typeface="微软雅黑" panose="020B0503020204020204" charset="-122"/>
                <a:ea typeface="微软雅黑" panose="020B0503020204020204" charset="-122"/>
                <a:cs typeface="+mn-cs"/>
              </a:rPr>
              <a:t>线性化将非线性梯度下降过程线性化，转换为无限维的线性方程组，然后通过截断来适应数字量子系统的求解。之后利用变体的</a:t>
            </a:r>
            <a:r>
              <a:rPr lang="en-US" altLang="zh-CN" sz="1600" kern="1200">
                <a:solidFill>
                  <a:schemeClr val="tx1"/>
                </a:solidFill>
                <a:effectLst/>
                <a:latin typeface="微软雅黑" panose="020B0503020204020204" charset="-122"/>
                <a:ea typeface="微软雅黑" panose="020B0503020204020204" charset="-122"/>
                <a:cs typeface="+mn-cs"/>
              </a:rPr>
              <a:t>HHL</a:t>
            </a:r>
            <a:r>
              <a:rPr lang="zh-CN" altLang="en-US" sz="1600" kern="1200">
                <a:solidFill>
                  <a:schemeClr val="tx1"/>
                </a:solidFill>
                <a:effectLst/>
                <a:latin typeface="微软雅黑" panose="020B0503020204020204" charset="-122"/>
                <a:ea typeface="微软雅黑" panose="020B0503020204020204" charset="-122"/>
                <a:cs typeface="+mn-cs"/>
              </a:rPr>
              <a:t>算法解决线性化后的矩阵求逆问题，从而在量子计算机上实现梯度下降 </a:t>
            </a:r>
            <a:r>
              <a:rPr lang="en-US" altLang="zh-CN" sz="1600" kern="1200">
                <a:solidFill>
                  <a:schemeClr val="tx1"/>
                </a:solidFill>
                <a:effectLst/>
                <a:latin typeface="微软雅黑" panose="020B0503020204020204" charset="-122"/>
                <a:ea typeface="微软雅黑" panose="020B0503020204020204" charset="-122"/>
                <a:cs typeface="+mn-cs"/>
              </a:rPr>
              <a:t>dynamics </a:t>
            </a:r>
            <a:r>
              <a:rPr lang="zh-CN" altLang="en-US" sz="1600" kern="1200">
                <a:solidFill>
                  <a:schemeClr val="tx1"/>
                </a:solidFill>
                <a:effectLst/>
                <a:latin typeface="微软雅黑" panose="020B0503020204020204" charset="-122"/>
                <a:ea typeface="微软雅黑" panose="020B0503020204020204" charset="-122"/>
                <a:cs typeface="+mn-cs"/>
              </a:rPr>
              <a:t>的求解。</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a:effectLst/>
                <a:latin typeface="-apple-system"/>
              </a:rPr>
              <a:t>时间复杂度的定理为提出的量子算法提供了理论上的性能保证。通过展示算法在时间复杂度上的优势，可以证明该算法在处理大规模机器学习模型时的潜在效率</a:t>
            </a:r>
            <a:r>
              <a:rPr lang="en-US" altLang="zh-CN" b="0" i="0">
                <a:effectLst/>
                <a:latin typeface="-apple-system"/>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a:effectLst/>
                <a:latin typeface="inherit"/>
              </a:rPr>
              <a:t>通过量子</a:t>
            </a:r>
            <a:r>
              <a:rPr lang="en-US" altLang="zh-CN" b="0" i="0">
                <a:effectLst/>
                <a:latin typeface="inherit"/>
              </a:rPr>
              <a:t>Carleman</a:t>
            </a:r>
            <a:r>
              <a:rPr lang="zh-CN" altLang="en-US" b="0" i="0">
                <a:effectLst/>
                <a:latin typeface="inherit"/>
              </a:rPr>
              <a:t>线性化，非线性递归关系被转换为一个无限维的线性方程组。为了在数字量子系统上求解这个无限维的线性方程组，需要进行截断。对于稀疏且耗散的系统，截断误差可以被很好地控制。最终，这个线性方程组可以表示为一个矩阵求逆问题，从而可以使用</a:t>
            </a:r>
            <a:r>
              <a:rPr lang="en-US" altLang="zh-CN" b="0" i="0">
                <a:effectLst/>
                <a:latin typeface="inherit"/>
              </a:rPr>
              <a:t>HHL</a:t>
            </a:r>
            <a:r>
              <a:rPr lang="zh-CN" altLang="en-US" b="0" i="0">
                <a:effectLst/>
                <a:latin typeface="inherit"/>
              </a:rPr>
              <a:t>算法在量子计算机上求解。</a:t>
            </a:r>
            <a:endParaRPr lang="zh-CN" altLang="en-US" b="0" i="0">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b="0" i="0">
              <a:effectLst/>
              <a:latin typeface="inherit"/>
            </a:endParaRPr>
          </a:p>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本文介绍了一种新型量子算法，旨在提高大规模机器学习模型的效率。首先证明量子计算有可能为梯度下降算法提供高效的解决方案。这是通过利用量子卡勒曼线性化将非线性梯度下降过程转换为线性系统来实现的，然后可以使用量子线性系统求解器（如 </a:t>
            </a:r>
            <a:r>
              <a:rPr lang="en-US" altLang="zh-CN" sz="1600" kern="1200">
                <a:solidFill>
                  <a:schemeClr val="tx1"/>
                </a:solidFill>
                <a:effectLst/>
                <a:latin typeface="微软雅黑" panose="020B0503020204020204" charset="-122"/>
                <a:ea typeface="微软雅黑" panose="020B0503020204020204" charset="-122"/>
                <a:cs typeface="+mn-cs"/>
              </a:rPr>
              <a:t>HHL </a:t>
            </a:r>
            <a:r>
              <a:rPr lang="zh-CN" altLang="en-US" sz="1600" kern="1200">
                <a:solidFill>
                  <a:schemeClr val="tx1"/>
                </a:solidFill>
                <a:effectLst/>
                <a:latin typeface="微软雅黑" panose="020B0503020204020204" charset="-122"/>
                <a:ea typeface="微软雅黑" panose="020B0503020204020204" charset="-122"/>
                <a:cs typeface="+mn-cs"/>
              </a:rPr>
              <a:t>算法）来求解。</a:t>
            </a:r>
            <a:endParaRPr lang="en-US" altLang="zh-CN" sz="1600" kern="120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a:solidFill>
                <a:schemeClr val="tx1"/>
              </a:solidFill>
              <a:effectLst/>
              <a:latin typeface="微软雅黑" panose="020B0503020204020204" charset="-122"/>
              <a:ea typeface="微软雅黑" panose="020B0503020204020204" charset="-122"/>
              <a:cs typeface="+mn-cs"/>
            </a:endParaRPr>
          </a:p>
          <a:p>
            <a:pPr algn="just"/>
            <a:r>
              <a:rPr lang="zh-CN" altLang="en-US" sz="1600" kern="1200">
                <a:solidFill>
                  <a:schemeClr val="tx1"/>
                </a:solidFill>
                <a:effectLst/>
                <a:latin typeface="微软雅黑" panose="020B0503020204020204" charset="-122"/>
                <a:ea typeface="微软雅黑" panose="020B0503020204020204" charset="-122"/>
                <a:cs typeface="+mn-cs"/>
              </a:rPr>
              <a:t>未来研究包括在梯度下降轨迹中开发替代的时间依赖版本，识别更好的耗散形式标准，探讨与经典机器学习和语言模型中的扩散模型的联系，对截断</a:t>
            </a:r>
            <a:r>
              <a:rPr lang="en-US" altLang="zh-CN" sz="1600" kern="1200">
                <a:solidFill>
                  <a:schemeClr val="tx1"/>
                </a:solidFill>
                <a:effectLst/>
                <a:latin typeface="微软雅黑" panose="020B0503020204020204" charset="-122"/>
                <a:ea typeface="微软雅黑" panose="020B0503020204020204" charset="-122"/>
                <a:cs typeface="+mn-cs"/>
              </a:rPr>
              <a:t>HHL</a:t>
            </a:r>
            <a:r>
              <a:rPr lang="zh-CN" altLang="en-US" sz="1600" kern="1200">
                <a:solidFill>
                  <a:schemeClr val="tx1"/>
                </a:solidFill>
                <a:effectLst/>
                <a:latin typeface="微软雅黑" panose="020B0503020204020204" charset="-122"/>
                <a:ea typeface="微软雅黑" panose="020B0503020204020204" charset="-122"/>
                <a:cs typeface="+mn-cs"/>
              </a:rPr>
              <a:t>算法的理论改进，以及识别超越耗散概念的可能量子加速机制。</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本文提出了一种纠缠量子联合学习（</a:t>
            </a:r>
            <a:r>
              <a:rPr lang="en-US" altLang="zh-CN" sz="1600" kern="1200">
                <a:solidFill>
                  <a:schemeClr val="tx1"/>
                </a:solidFill>
                <a:effectLst/>
                <a:latin typeface="微软雅黑" panose="020B0503020204020204" charset="-122"/>
                <a:ea typeface="微软雅黑" panose="020B0503020204020204" charset="-122"/>
                <a:cs typeface="+mn-cs"/>
              </a:rPr>
              <a:t>eSQFL</a:t>
            </a:r>
            <a:r>
              <a:rPr lang="zh-CN" altLang="en-US" sz="1600" kern="1200">
                <a:solidFill>
                  <a:schemeClr val="tx1"/>
                </a:solidFill>
                <a:effectLst/>
                <a:latin typeface="微软雅黑" panose="020B0503020204020204" charset="-122"/>
                <a:ea typeface="微软雅黑" panose="020B0503020204020204" charset="-122"/>
                <a:cs typeface="+mn-cs"/>
              </a:rPr>
              <a:t>）框架，旨在实现不同信道条件下的高效通信。它引入了纠缠量子神经网络（</a:t>
            </a:r>
            <a:r>
              <a:rPr lang="en-US" altLang="zh-CN" sz="1600" kern="1200">
                <a:solidFill>
                  <a:schemeClr val="tx1"/>
                </a:solidFill>
                <a:effectLst/>
                <a:latin typeface="微软雅黑" panose="020B0503020204020204" charset="-122"/>
                <a:ea typeface="微软雅黑" panose="020B0503020204020204" charset="-122"/>
                <a:cs typeface="+mn-cs"/>
              </a:rPr>
              <a:t>eSQNN</a:t>
            </a:r>
            <a:r>
              <a:rPr lang="zh-CN" altLang="en-US" sz="1600" kern="1200">
                <a:solidFill>
                  <a:schemeClr val="tx1"/>
                </a:solidFill>
                <a:effectLst/>
                <a:latin typeface="微软雅黑" panose="020B0503020204020204" charset="-122"/>
                <a:ea typeface="微软雅黑" panose="020B0503020204020204" charset="-122"/>
                <a:cs typeface="+mn-cs"/>
              </a:rPr>
              <a:t>），使用受控通用（</a:t>
            </a:r>
            <a:r>
              <a:rPr lang="en-US" altLang="zh-CN" sz="1600" kern="1200">
                <a:solidFill>
                  <a:schemeClr val="tx1"/>
                </a:solidFill>
                <a:effectLst/>
                <a:latin typeface="微软雅黑" panose="020B0503020204020204" charset="-122"/>
                <a:ea typeface="微软雅黑" panose="020B0503020204020204" charset="-122"/>
                <a:cs typeface="+mn-cs"/>
              </a:rPr>
              <a:t>CU</a:t>
            </a:r>
            <a:r>
              <a:rPr lang="zh-CN" altLang="en-US" sz="1600" kern="1200">
                <a:solidFill>
                  <a:schemeClr val="tx1"/>
                </a:solidFill>
                <a:effectLst/>
                <a:latin typeface="微软雅黑" panose="020B0503020204020204" charset="-122"/>
                <a:ea typeface="微软雅黑" panose="020B0503020204020204" charset="-122"/>
                <a:cs typeface="+mn-cs"/>
              </a:rPr>
              <a:t>）门来管理纠缠水平并降低熵。该框架采用叠加编码和就地保真蒸馏（</a:t>
            </a:r>
            <a:r>
              <a:rPr lang="en-US" altLang="zh-CN" sz="1600" kern="1200">
                <a:solidFill>
                  <a:schemeClr val="tx1"/>
                </a:solidFill>
                <a:effectLst/>
                <a:latin typeface="微软雅黑" panose="020B0503020204020204" charset="-122"/>
                <a:ea typeface="微软雅黑" panose="020B0503020204020204" charset="-122"/>
                <a:cs typeface="+mn-cs"/>
              </a:rPr>
              <a:t>IPFD</a:t>
            </a:r>
            <a:r>
              <a:rPr lang="zh-CN" altLang="en-US" sz="1600" kern="1200">
                <a:solidFill>
                  <a:schemeClr val="tx1"/>
                </a:solidFill>
                <a:effectLst/>
                <a:latin typeface="微软雅黑" panose="020B0503020204020204" charset="-122"/>
                <a:ea typeface="微软雅黑" panose="020B0503020204020204" charset="-122"/>
                <a:cs typeface="+mn-cs"/>
              </a:rPr>
              <a:t>）正则器来处理深度间干扰并优化参数交换。通过大量仿真，论文表明 </a:t>
            </a:r>
            <a:r>
              <a:rPr lang="en-US" altLang="zh-CN" sz="1600" kern="1200">
                <a:solidFill>
                  <a:schemeClr val="tx1"/>
                </a:solidFill>
                <a:effectLst/>
                <a:latin typeface="微软雅黑" panose="020B0503020204020204" charset="-122"/>
                <a:ea typeface="微软雅黑" panose="020B0503020204020204" charset="-122"/>
                <a:cs typeface="+mn-cs"/>
              </a:rPr>
              <a:t>eSQFL </a:t>
            </a:r>
            <a:r>
              <a:rPr lang="zh-CN" altLang="en-US" sz="1600" kern="1200">
                <a:solidFill>
                  <a:schemeClr val="tx1"/>
                </a:solidFill>
                <a:effectLst/>
                <a:latin typeface="微软雅黑" panose="020B0503020204020204" charset="-122"/>
                <a:ea typeface="微软雅黑" panose="020B0503020204020204" charset="-122"/>
                <a:cs typeface="+mn-cs"/>
              </a:rPr>
              <a:t>在不同信道条件和数据分布下的预测精度和鲁棒性优于传统 </a:t>
            </a:r>
            <a:r>
              <a:rPr lang="en-US" altLang="zh-CN" sz="1600" kern="1200">
                <a:solidFill>
                  <a:schemeClr val="tx1"/>
                </a:solidFill>
                <a:effectLst/>
                <a:latin typeface="微软雅黑" panose="020B0503020204020204" charset="-122"/>
                <a:ea typeface="微软雅黑" panose="020B0503020204020204" charset="-122"/>
                <a:cs typeface="+mn-cs"/>
              </a:rPr>
              <a:t>QFL </a:t>
            </a:r>
            <a:r>
              <a:rPr lang="zh-CN" altLang="en-US" sz="1600" kern="1200">
                <a:solidFill>
                  <a:schemeClr val="tx1"/>
                </a:solidFill>
                <a:effectLst/>
                <a:latin typeface="微软雅黑" panose="020B0503020204020204" charset="-122"/>
                <a:ea typeface="微软雅黑" panose="020B0503020204020204" charset="-122"/>
                <a:cs typeface="+mn-cs"/>
              </a:rPr>
              <a:t>方法。</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表示由时间相关的外部扰动组成的非线性扰动和非线性非建模动力学</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表示由时间相关的外部扰动组成的非线性扰动和非线性非建模动力学</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这些方程定义了纠缠可纤细量子联合学习（</a:t>
            </a:r>
            <a:r>
              <a:rPr lang="en-US" altLang="zh-CN" sz="1600" kern="1200">
                <a:solidFill>
                  <a:schemeClr val="tx1"/>
                </a:solidFill>
                <a:effectLst/>
                <a:latin typeface="微软雅黑" panose="020B0503020204020204" charset="-122"/>
                <a:ea typeface="微软雅黑" panose="020B0503020204020204" charset="-122"/>
                <a:cs typeface="+mn-cs"/>
              </a:rPr>
              <a:t>eSQFL</a:t>
            </a:r>
            <a:r>
              <a:rPr lang="zh-CN" altLang="en-US" sz="1600" kern="1200">
                <a:solidFill>
                  <a:schemeClr val="tx1"/>
                </a:solidFill>
                <a:effectLst/>
                <a:latin typeface="微软雅黑" panose="020B0503020204020204" charset="-122"/>
                <a:ea typeface="微软雅黑" panose="020B0503020204020204" charset="-122"/>
                <a:cs typeface="+mn-cs"/>
              </a:rPr>
              <a:t>）框架内的本地训练过程。它们概述了本地设备如何计算和更新参数，并结合了就地保真蒸馏（</a:t>
            </a:r>
            <a:r>
              <a:rPr lang="en-US" altLang="zh-CN" sz="1600" kern="1200">
                <a:solidFill>
                  <a:schemeClr val="tx1"/>
                </a:solidFill>
                <a:effectLst/>
                <a:latin typeface="微软雅黑" panose="020B0503020204020204" charset="-122"/>
                <a:ea typeface="微软雅黑" panose="020B0503020204020204" charset="-122"/>
                <a:cs typeface="+mn-cs"/>
              </a:rPr>
              <a:t>IPFD</a:t>
            </a:r>
            <a:r>
              <a:rPr lang="zh-CN" altLang="en-US" sz="1600" kern="1200">
                <a:solidFill>
                  <a:schemeClr val="tx1"/>
                </a:solidFill>
                <a:effectLst/>
                <a:latin typeface="微软雅黑" panose="020B0503020204020204" charset="-122"/>
                <a:ea typeface="微软雅黑" panose="020B0503020204020204" charset="-122"/>
                <a:cs typeface="+mn-cs"/>
              </a:rPr>
              <a:t>）正则器，以确保有效训练纠缠可纤微量子神经网络（</a:t>
            </a:r>
            <a:r>
              <a:rPr lang="en-US" altLang="zh-CN" sz="1600" kern="1200">
                <a:solidFill>
                  <a:schemeClr val="tx1"/>
                </a:solidFill>
                <a:effectLst/>
                <a:latin typeface="微软雅黑" panose="020B0503020204020204" charset="-122"/>
                <a:ea typeface="微软雅黑" panose="020B0503020204020204" charset="-122"/>
                <a:cs typeface="+mn-cs"/>
              </a:rPr>
              <a:t>eSQNN</a:t>
            </a:r>
            <a:r>
              <a:rPr lang="zh-CN" altLang="en-US" sz="1600" kern="1200">
                <a:solidFill>
                  <a:schemeClr val="tx1"/>
                </a:solidFill>
                <a:effectLst/>
                <a:latin typeface="微软雅黑" panose="020B0503020204020204" charset="-122"/>
                <a:ea typeface="微软雅黑" panose="020B0503020204020204" charset="-122"/>
                <a:cs typeface="+mn-cs"/>
              </a:rPr>
              <a:t>）。总之，这些方程对于在 </a:t>
            </a:r>
            <a:r>
              <a:rPr lang="en-US" altLang="zh-CN" sz="1600" kern="1200">
                <a:solidFill>
                  <a:schemeClr val="tx1"/>
                </a:solidFill>
                <a:effectLst/>
                <a:latin typeface="微软雅黑" panose="020B0503020204020204" charset="-122"/>
                <a:ea typeface="微软雅黑" panose="020B0503020204020204" charset="-122"/>
                <a:cs typeface="+mn-cs"/>
              </a:rPr>
              <a:t>eSQFL </a:t>
            </a:r>
            <a:r>
              <a:rPr lang="zh-CN" altLang="en-US" sz="1600" kern="1200">
                <a:solidFill>
                  <a:schemeClr val="tx1"/>
                </a:solidFill>
                <a:effectLst/>
                <a:latin typeface="微软雅黑" panose="020B0503020204020204" charset="-122"/>
                <a:ea typeface="微软雅黑" panose="020B0503020204020204" charset="-122"/>
                <a:cs typeface="+mn-cs"/>
              </a:rPr>
              <a:t>框架内实现 </a:t>
            </a:r>
            <a:r>
              <a:rPr lang="en-US" altLang="zh-CN" sz="1600" kern="1200">
                <a:solidFill>
                  <a:schemeClr val="tx1"/>
                </a:solidFill>
                <a:effectLst/>
                <a:latin typeface="微软雅黑" panose="020B0503020204020204" charset="-122"/>
                <a:ea typeface="微软雅黑" panose="020B0503020204020204" charset="-122"/>
                <a:cs typeface="+mn-cs"/>
              </a:rPr>
              <a:t>eSQNNs </a:t>
            </a:r>
            <a:r>
              <a:rPr lang="zh-CN" altLang="en-US" sz="1600" kern="1200">
                <a:solidFill>
                  <a:schemeClr val="tx1"/>
                </a:solidFill>
                <a:effectLst/>
                <a:latin typeface="微软雅黑" panose="020B0503020204020204" charset="-122"/>
                <a:ea typeface="微软雅黑" panose="020B0503020204020204" charset="-122"/>
                <a:cs typeface="+mn-cs"/>
              </a:rPr>
              <a:t>的训练过程至关重要。它们能确保本地设备高效地训练其量子神经网络，同时保持不同层量子态的保真度。这有助于在各种信道条件和数据分布下实现更好的预测精度和鲁棒性。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全局模型的目标函数和局部目标函数分别记为</a:t>
            </a:r>
            <a:r>
              <a:rPr lang="en-US" altLang="zh-CN" sz="1600" kern="1200">
                <a:solidFill>
                  <a:schemeClr val="tx1"/>
                </a:solidFill>
                <a:effectLst/>
                <a:latin typeface="微软雅黑" panose="020B0503020204020204" charset="-122"/>
                <a:ea typeface="微软雅黑" panose="020B0503020204020204" charset="-122"/>
                <a:cs typeface="+mn-cs"/>
              </a:rPr>
              <a:t>F</a:t>
            </a:r>
            <a:r>
              <a:rPr lang="zh-CN" altLang="en-US" sz="1600" kern="1200">
                <a:solidFill>
                  <a:schemeClr val="tx1"/>
                </a:solidFill>
                <a:effectLst/>
                <a:latin typeface="微软雅黑" panose="020B0503020204020204" charset="-122"/>
                <a:ea typeface="微软雅黑" panose="020B0503020204020204" charset="-122"/>
                <a:cs typeface="+mn-cs"/>
              </a:rPr>
              <a:t>和</a:t>
            </a:r>
            <a:r>
              <a:rPr lang="en-US" altLang="zh-CN" sz="1600" kern="1200">
                <a:solidFill>
                  <a:schemeClr val="tx1"/>
                </a:solidFill>
                <a:effectLst/>
                <a:latin typeface="微软雅黑" panose="020B0503020204020204" charset="-122"/>
                <a:ea typeface="微软雅黑" panose="020B0503020204020204" charset="-122"/>
                <a:cs typeface="+mn-cs"/>
              </a:rPr>
              <a:t>{F k}</a:t>
            </a:r>
            <a:r>
              <a:rPr lang="zh-CN" altLang="en-US" sz="1600" kern="1200">
                <a:solidFill>
                  <a:schemeClr val="tx1"/>
                </a:solidFill>
                <a:effectLst/>
                <a:latin typeface="微软雅黑" panose="020B0503020204020204" charset="-122"/>
                <a:ea typeface="微软雅黑" panose="020B0503020204020204" charset="-122"/>
                <a:cs typeface="+mn-cs"/>
              </a:rPr>
              <a:t>。用条形符号</a:t>
            </a:r>
            <a:r>
              <a:rPr lang="en-US" altLang="zh-CN" sz="1600" kern="1200">
                <a:solidFill>
                  <a:schemeClr val="tx1"/>
                </a:solidFill>
                <a:effectLst/>
                <a:latin typeface="微软雅黑" panose="020B0503020204020204" charset="-122"/>
                <a:ea typeface="微软雅黑" panose="020B0503020204020204" charset="-122"/>
                <a:cs typeface="+mn-cs"/>
              </a:rPr>
              <a:t>¯·</a:t>
            </a:r>
            <a:r>
              <a:rPr lang="zh-CN" altLang="en-US" sz="1600" kern="1200">
                <a:solidFill>
                  <a:schemeClr val="tx1"/>
                </a:solidFill>
                <a:effectLst/>
                <a:latin typeface="微软雅黑" panose="020B0503020204020204" charset="-122"/>
                <a:ea typeface="微软雅黑" panose="020B0503020204020204" charset="-122"/>
                <a:cs typeface="+mn-cs"/>
              </a:rPr>
              <a:t>表示对</a:t>
            </a:r>
            <a:r>
              <a:rPr lang="en-US" altLang="zh-CN" sz="1600" kern="1200">
                <a:solidFill>
                  <a:schemeClr val="tx1"/>
                </a:solidFill>
                <a:effectLst/>
                <a:latin typeface="微软雅黑" panose="020B0503020204020204" charset="-122"/>
                <a:ea typeface="微软雅黑" panose="020B0503020204020204" charset="-122"/>
                <a:cs typeface="+mn-cs"/>
              </a:rPr>
              <a:t>{ζt k}</a:t>
            </a:r>
            <a:r>
              <a:rPr lang="zh-CN" altLang="en-US" sz="1600" kern="1200">
                <a:solidFill>
                  <a:schemeClr val="tx1"/>
                </a:solidFill>
                <a:effectLst/>
                <a:latin typeface="微软雅黑" panose="020B0503020204020204" charset="-122"/>
                <a:ea typeface="微软雅黑" panose="020B0503020204020204" charset="-122"/>
                <a:cs typeface="+mn-cs"/>
              </a:rPr>
              <a:t>的平均值，上标∗表示最优解。</a:t>
            </a:r>
            <a:endParaRPr lang="en-US" altLang="zh-CN" sz="1600" kern="1200">
              <a:solidFill>
                <a:schemeClr val="tx1"/>
              </a:solidFill>
              <a:effectLst/>
              <a:latin typeface="微软雅黑" panose="020B0503020204020204" charset="-122"/>
              <a:ea typeface="微软雅黑" panose="020B0503020204020204" charset="-122"/>
              <a:cs typeface="+mn-cs"/>
            </a:endParaRPr>
          </a:p>
          <a:p>
            <a:pPr algn="just"/>
            <a:r>
              <a:rPr lang="zh-CN" altLang="en-US" sz="1600" kern="1200">
                <a:solidFill>
                  <a:schemeClr val="tx1"/>
                </a:solidFill>
                <a:effectLst/>
                <a:latin typeface="微软雅黑" panose="020B0503020204020204" charset="-122"/>
                <a:ea typeface="微软雅黑" panose="020B0503020204020204" charset="-122"/>
                <a:cs typeface="+mn-cs"/>
              </a:rPr>
              <a:t>第一个假设确保了损失函数的平滑性</a:t>
            </a:r>
            <a:endParaRPr lang="en-US" altLang="zh-CN" sz="1600" kern="1200">
              <a:solidFill>
                <a:schemeClr val="tx1"/>
              </a:solidFill>
              <a:effectLst/>
              <a:latin typeface="微软雅黑" panose="020B0503020204020204" charset="-122"/>
              <a:ea typeface="微软雅黑" panose="020B0503020204020204" charset="-122"/>
              <a:cs typeface="+mn-cs"/>
            </a:endParaRPr>
          </a:p>
          <a:p>
            <a:pPr algn="just"/>
            <a:r>
              <a:rPr lang="zh-CN" altLang="en-US" sz="1600" kern="1200">
                <a:solidFill>
                  <a:schemeClr val="tx1"/>
                </a:solidFill>
                <a:effectLst/>
                <a:latin typeface="微软雅黑" panose="020B0503020204020204" charset="-122"/>
                <a:ea typeface="微软雅黑" panose="020B0503020204020204" charset="-122"/>
                <a:cs typeface="+mn-cs"/>
              </a:rPr>
              <a:t>第二个假设确保了损失函数的凸性</a:t>
            </a:r>
            <a:endParaRPr lang="en-US" altLang="zh-CN" sz="1600" kern="1200">
              <a:solidFill>
                <a:schemeClr val="tx1"/>
              </a:solidFill>
              <a:effectLst/>
              <a:latin typeface="微软雅黑" panose="020B0503020204020204" charset="-122"/>
              <a:ea typeface="微软雅黑" panose="020B0503020204020204" charset="-122"/>
              <a:cs typeface="+mn-cs"/>
            </a:endParaRPr>
          </a:p>
          <a:p>
            <a:pPr algn="just"/>
            <a:r>
              <a:rPr lang="zh-CN" altLang="en-US" sz="1600" kern="1200">
                <a:solidFill>
                  <a:schemeClr val="tx1"/>
                </a:solidFill>
                <a:effectLst/>
                <a:latin typeface="微软雅黑" panose="020B0503020204020204" charset="-122"/>
                <a:ea typeface="微软雅黑" panose="020B0503020204020204" charset="-122"/>
                <a:cs typeface="+mn-cs"/>
              </a:rPr>
              <a:t>第三个假设确保了局部梯度在不同设备上不会有太大差异。梯度方差受限对于确保梯度估计中的噪声不会主导优化过程非常重要，否则会导致发散或收敛缓慢。</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a:effectLst/>
                <a:latin typeface="-apple-system"/>
              </a:rPr>
              <a:t>图四展示了在不同平均信噪比（</a:t>
            </a:r>
            <a:r>
              <a:rPr lang="en-US" altLang="zh-CN" b="0" i="0">
                <a:effectLst/>
                <a:latin typeface="-apple-system"/>
              </a:rPr>
              <a:t>SNR</a:t>
            </a:r>
            <a:r>
              <a:rPr lang="zh-CN" altLang="en-US" b="0" i="0">
                <a:effectLst/>
                <a:latin typeface="-apple-system"/>
              </a:rPr>
              <a:t>）条件下，</a:t>
            </a:r>
            <a:r>
              <a:rPr lang="en-US" altLang="zh-CN" b="0" i="0">
                <a:effectLst/>
                <a:latin typeface="-apple-system"/>
              </a:rPr>
              <a:t>eSQFL</a:t>
            </a:r>
            <a:r>
              <a:rPr lang="zh-CN" altLang="en-US" b="0" i="0">
                <a:effectLst/>
                <a:latin typeface="-apple-system"/>
              </a:rPr>
              <a:t>的不同层次（</a:t>
            </a:r>
            <a:r>
              <a:rPr lang="en-US" altLang="zh-CN" b="0" i="0">
                <a:effectLst/>
                <a:latin typeface="-apple-system"/>
              </a:rPr>
              <a:t>eSQFL-L1</a:t>
            </a:r>
            <a:r>
              <a:rPr lang="zh-CN" altLang="en-US" b="0" i="0">
                <a:effectLst/>
                <a:latin typeface="-apple-system"/>
              </a:rPr>
              <a:t>、</a:t>
            </a:r>
            <a:r>
              <a:rPr lang="en-US" altLang="zh-CN" b="0" i="0">
                <a:effectLst/>
                <a:latin typeface="-apple-system"/>
              </a:rPr>
              <a:t>eSQFL-L2</a:t>
            </a:r>
            <a:r>
              <a:rPr lang="zh-CN" altLang="en-US" b="0" i="0">
                <a:effectLst/>
                <a:latin typeface="-apple-system"/>
              </a:rPr>
              <a:t>、</a:t>
            </a:r>
            <a:r>
              <a:rPr lang="en-US" altLang="zh-CN" b="0" i="0">
                <a:effectLst/>
                <a:latin typeface="-apple-system"/>
              </a:rPr>
              <a:t>eSQFL-L3</a:t>
            </a:r>
            <a:r>
              <a:rPr lang="zh-CN" altLang="en-US" b="0" i="0">
                <a:effectLst/>
                <a:latin typeface="-apple-system"/>
              </a:rPr>
              <a:t>）的</a:t>
            </a:r>
            <a:r>
              <a:rPr lang="en-US" altLang="zh-CN" b="0" i="0">
                <a:effectLst/>
                <a:latin typeface="-apple-system"/>
              </a:rPr>
              <a:t>Top-1</a:t>
            </a:r>
            <a:r>
              <a:rPr lang="zh-CN" altLang="en-US" b="0" i="0">
                <a:effectLst/>
                <a:latin typeface="-apple-system"/>
              </a:rPr>
              <a:t>准确率。可以看出</a:t>
            </a:r>
            <a:r>
              <a:rPr lang="zh-CN" altLang="en-US" b="0" i="0">
                <a:effectLst/>
                <a:latin typeface="inherit"/>
              </a:rPr>
              <a:t>随着信噪比从</a:t>
            </a:r>
            <a:r>
              <a:rPr lang="en-US" altLang="zh-CN" b="0" i="0">
                <a:effectLst/>
                <a:latin typeface="inherit"/>
              </a:rPr>
              <a:t>11 dB</a:t>
            </a:r>
            <a:r>
              <a:rPr lang="zh-CN" altLang="en-US" b="0" i="0">
                <a:effectLst/>
                <a:latin typeface="inherit"/>
              </a:rPr>
              <a:t>增加到</a:t>
            </a:r>
            <a:r>
              <a:rPr lang="en-US" altLang="zh-CN" b="0" i="0">
                <a:effectLst/>
                <a:latin typeface="inherit"/>
              </a:rPr>
              <a:t>19 dB</a:t>
            </a:r>
            <a:r>
              <a:rPr lang="zh-CN" altLang="en-US" b="0" i="0">
                <a:effectLst/>
                <a:latin typeface="inherit"/>
              </a:rPr>
              <a:t>，</a:t>
            </a:r>
            <a:r>
              <a:rPr lang="en-US" altLang="zh-CN" b="0" i="0">
                <a:effectLst/>
                <a:latin typeface="inherit"/>
              </a:rPr>
              <a:t>eSQFL</a:t>
            </a:r>
            <a:r>
              <a:rPr lang="zh-CN" altLang="en-US" b="0" i="0">
                <a:effectLst/>
                <a:latin typeface="inherit"/>
              </a:rPr>
              <a:t>的所有层次的解码成功率和</a:t>
            </a:r>
            <a:r>
              <a:rPr lang="en-US" altLang="zh-CN" b="0" i="0">
                <a:effectLst/>
                <a:latin typeface="inherit"/>
              </a:rPr>
              <a:t>Top-1</a:t>
            </a:r>
            <a:r>
              <a:rPr lang="zh-CN" altLang="en-US" b="0" i="0">
                <a:effectLst/>
                <a:latin typeface="inherit"/>
              </a:rPr>
              <a:t>准确率都有所提高。</a:t>
            </a:r>
            <a:endParaRPr lang="zh-CN" altLang="en-US" b="0" i="0">
              <a:effectLst/>
              <a:latin typeface="inherit"/>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a:effectLst/>
                <a:latin typeface="-apple-system"/>
              </a:rPr>
              <a:t>图五展示了在不同非独立同分布（</a:t>
            </a:r>
            <a:r>
              <a:rPr lang="en-US" altLang="zh-CN" b="0" i="0">
                <a:effectLst/>
                <a:latin typeface="-apple-system"/>
              </a:rPr>
              <a:t>non-IID</a:t>
            </a:r>
            <a:r>
              <a:rPr lang="zh-CN" altLang="en-US" b="0" i="0">
                <a:effectLst/>
                <a:latin typeface="-apple-system"/>
              </a:rPr>
              <a:t>）数据分布（由</a:t>
            </a:r>
            <a:r>
              <a:rPr lang="en-US" altLang="zh-CN" b="0" i="0">
                <a:effectLst/>
                <a:latin typeface="-apple-system"/>
              </a:rPr>
              <a:t>Dirichlet</a:t>
            </a:r>
            <a:r>
              <a:rPr lang="zh-CN" altLang="en-US" b="0" i="0">
                <a:effectLst/>
                <a:latin typeface="-apple-system"/>
              </a:rPr>
              <a:t>浓度参数</a:t>
            </a:r>
            <a:r>
              <a:rPr lang="el-GR" altLang="zh-CN" b="0" i="0">
                <a:effectLst/>
                <a:latin typeface="-apple-system"/>
              </a:rPr>
              <a:t>α</a:t>
            </a:r>
            <a:r>
              <a:rPr lang="zh-CN" altLang="en-US" b="0" i="0">
                <a:effectLst/>
                <a:latin typeface="-apple-system"/>
              </a:rPr>
              <a:t>控制）下，</a:t>
            </a:r>
            <a:r>
              <a:rPr lang="en-US" altLang="zh-CN" b="0" i="0">
                <a:effectLst/>
                <a:latin typeface="-apple-system"/>
              </a:rPr>
              <a:t>eSQFL</a:t>
            </a:r>
            <a:r>
              <a:rPr lang="zh-CN" altLang="en-US" b="0" i="0">
                <a:effectLst/>
                <a:latin typeface="-apple-system"/>
              </a:rPr>
              <a:t>和对比模型（如</a:t>
            </a:r>
            <a:r>
              <a:rPr lang="en-US" altLang="zh-CN" b="0" i="0">
                <a:effectLst/>
                <a:latin typeface="-apple-system"/>
              </a:rPr>
              <a:t>Vanilla QFL</a:t>
            </a:r>
            <a:r>
              <a:rPr lang="zh-CN" altLang="en-US" b="0" i="0">
                <a:effectLst/>
                <a:latin typeface="-apple-system"/>
              </a:rPr>
              <a:t>）的</a:t>
            </a:r>
            <a:r>
              <a:rPr lang="en-US" altLang="zh-CN" b="0" i="0">
                <a:effectLst/>
                <a:latin typeface="-apple-system"/>
              </a:rPr>
              <a:t>Top-1</a:t>
            </a:r>
            <a:r>
              <a:rPr lang="zh-CN" altLang="en-US" b="0" i="0">
                <a:effectLst/>
                <a:latin typeface="-apple-system"/>
              </a:rPr>
              <a:t>准确率。</a:t>
            </a:r>
            <a:endParaRPr lang="en-US" altLang="zh-CN" sz="1600" kern="120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本文对量子联合学习领域做出了几项重要贡献。首先，本文介绍了一种新颖的纠缠可纤细量子神经网络（</a:t>
            </a:r>
            <a:r>
              <a:rPr lang="en-US" altLang="zh-CN" sz="1600" kern="1200">
                <a:solidFill>
                  <a:schemeClr val="tx1"/>
                </a:solidFill>
                <a:effectLst/>
                <a:latin typeface="微软雅黑" panose="020B0503020204020204" charset="-122"/>
                <a:ea typeface="微软雅黑" panose="020B0503020204020204" charset="-122"/>
                <a:cs typeface="+mn-cs"/>
              </a:rPr>
              <a:t>eSQNN</a:t>
            </a:r>
            <a:r>
              <a:rPr lang="zh-CN" altLang="en-US" sz="1600" kern="1200">
                <a:solidFill>
                  <a:schemeClr val="tx1"/>
                </a:solidFill>
                <a:effectLst/>
                <a:latin typeface="微软雅黑" panose="020B0503020204020204" charset="-122"/>
                <a:ea typeface="微软雅黑" panose="020B0503020204020204" charset="-122"/>
                <a:cs typeface="+mn-cs"/>
              </a:rPr>
              <a:t>）架构，它允许深度可控的量子神经网络，并通过受控通用（</a:t>
            </a:r>
            <a:r>
              <a:rPr lang="en-US" altLang="zh-CN" sz="1600" kern="1200">
                <a:solidFill>
                  <a:schemeClr val="tx1"/>
                </a:solidFill>
                <a:effectLst/>
                <a:latin typeface="微软雅黑" panose="020B0503020204020204" charset="-122"/>
                <a:ea typeface="微软雅黑" panose="020B0503020204020204" charset="-122"/>
                <a:cs typeface="+mn-cs"/>
              </a:rPr>
              <a:t>CU</a:t>
            </a:r>
            <a:r>
              <a:rPr lang="zh-CN" altLang="en-US" sz="1600" kern="1200">
                <a:solidFill>
                  <a:schemeClr val="tx1"/>
                </a:solidFill>
                <a:effectLst/>
                <a:latin typeface="微软雅黑" panose="020B0503020204020204" charset="-122"/>
                <a:ea typeface="微软雅黑" panose="020B0503020204020204" charset="-122"/>
                <a:cs typeface="+mn-cs"/>
              </a:rPr>
              <a:t>）门有效管理纠缠水平。其次，本文对 </a:t>
            </a:r>
            <a:r>
              <a:rPr lang="en-US" altLang="zh-CN" sz="1600" kern="1200">
                <a:solidFill>
                  <a:schemeClr val="tx1"/>
                </a:solidFill>
                <a:effectLst/>
                <a:latin typeface="微软雅黑" panose="020B0503020204020204" charset="-122"/>
                <a:ea typeface="微软雅黑" panose="020B0503020204020204" charset="-122"/>
                <a:cs typeface="+mn-cs"/>
              </a:rPr>
              <a:t>eSQFL </a:t>
            </a:r>
            <a:r>
              <a:rPr lang="zh-CN" altLang="en-US" sz="1600" kern="1200">
                <a:solidFill>
                  <a:schemeClr val="tx1"/>
                </a:solidFill>
                <a:effectLst/>
                <a:latin typeface="微软雅黑" panose="020B0503020204020204" charset="-122"/>
                <a:ea typeface="微软雅黑" panose="020B0503020204020204" charset="-122"/>
                <a:cs typeface="+mn-cs"/>
              </a:rPr>
              <a:t>算法进行了严格的收敛性分析，并通过大量仿真验证了该算法的优越性能，表明在不同信道条件和数据分布下，该算法的预测精度和鲁棒性均优于现有方法。</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p:cNvGrpSpPr/>
          <p:nvPr userDrawn="1"/>
        </p:nvGrpSpPr>
        <p:grpSpPr>
          <a:xfrm>
            <a:off x="-1" y="6548011"/>
            <a:ext cx="12192001" cy="309989"/>
            <a:chOff x="0" y="6564501"/>
            <a:chExt cx="9144000" cy="292903"/>
          </a:xfrm>
        </p:grpSpPr>
        <p:sp>
          <p:nvSpPr>
            <p:cNvPr id="8" name="矩形 7"/>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p:cNvGrpSpPr/>
          <p:nvPr userDrawn="1"/>
        </p:nvGrpSpPr>
        <p:grpSpPr>
          <a:xfrm>
            <a:off x="-1" y="6548011"/>
            <a:ext cx="12192001" cy="309989"/>
            <a:chOff x="0" y="6564501"/>
            <a:chExt cx="9144000" cy="292903"/>
          </a:xfrm>
        </p:grpSpPr>
        <p:sp>
          <p:nvSpPr>
            <p:cNvPr id="14" name="矩形 13"/>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8.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customXml" Target="../ink/ink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customXml" Target="../ink/ink4.xml"/><Relationship Id="rId7" Type="http://schemas.openxmlformats.org/officeDocument/2006/relationships/image" Target="../media/image22.png"/><Relationship Id="rId6" Type="http://schemas.openxmlformats.org/officeDocument/2006/relationships/customXml" Target="../ink/ink3.xml"/><Relationship Id="rId5" Type="http://schemas.openxmlformats.org/officeDocument/2006/relationships/image" Target="../media/image21.png"/><Relationship Id="rId4" Type="http://schemas.openxmlformats.org/officeDocument/2006/relationships/customXml" Target="../ink/ink2.xml"/><Relationship Id="rId3" Type="http://schemas.openxmlformats.org/officeDocument/2006/relationships/image" Target="../media/image20.png"/><Relationship Id="rId2" Type="http://schemas.openxmlformats.org/officeDocument/2006/relationships/image" Target="../media/image19.png"/><Relationship Id="rId13" Type="http://schemas.openxmlformats.org/officeDocument/2006/relationships/notesSlide" Target="../notesSlides/notesSlide12.xml"/><Relationship Id="rId12" Type="http://schemas.openxmlformats.org/officeDocument/2006/relationships/slideLayout" Target="../slideLayouts/slideLayout18.xml"/><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8.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9" Type="http://schemas.openxmlformats.org/officeDocument/2006/relationships/customXml" Target="../ink/ink8.xml"/><Relationship Id="rId8" Type="http://schemas.openxmlformats.org/officeDocument/2006/relationships/image" Target="../media/image33.png"/><Relationship Id="rId7" Type="http://schemas.openxmlformats.org/officeDocument/2006/relationships/customXml" Target="../ink/ink7.xml"/><Relationship Id="rId6" Type="http://schemas.openxmlformats.org/officeDocument/2006/relationships/image" Target="../media/image32.png"/><Relationship Id="rId5" Type="http://schemas.openxmlformats.org/officeDocument/2006/relationships/customXml" Target="../ink/ink6.xml"/><Relationship Id="rId4" Type="http://schemas.openxmlformats.org/officeDocument/2006/relationships/image" Target="../media/image31.png"/><Relationship Id="rId3" Type="http://schemas.openxmlformats.org/officeDocument/2006/relationships/customXml" Target="../ink/ink5.xml"/><Relationship Id="rId2" Type="http://schemas.openxmlformats.org/officeDocument/2006/relationships/image" Target="../media/image30.png"/><Relationship Id="rId14" Type="http://schemas.openxmlformats.org/officeDocument/2006/relationships/notesSlide" Target="../notesSlides/notesSlide14.xml"/><Relationship Id="rId13" Type="http://schemas.openxmlformats.org/officeDocument/2006/relationships/slideLayout" Target="../slideLayouts/slideLayout18.xml"/><Relationship Id="rId12" Type="http://schemas.openxmlformats.org/officeDocument/2006/relationships/image" Target="../media/image35.png"/><Relationship Id="rId11" Type="http://schemas.openxmlformats.org/officeDocument/2006/relationships/customXml" Target="../ink/ink9.xml"/><Relationship Id="rId10" Type="http://schemas.openxmlformats.org/officeDocument/2006/relationships/image" Target="../media/image34.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8.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8.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2" Type="http://schemas.openxmlformats.org/officeDocument/2006/relationships/notesSlide" Target="../notesSlides/notesSlide17.xml"/><Relationship Id="rId31" Type="http://schemas.openxmlformats.org/officeDocument/2006/relationships/slideLayout" Target="../slideLayouts/slideLayout18.xml"/><Relationship Id="rId30" Type="http://schemas.openxmlformats.org/officeDocument/2006/relationships/tags" Target="../tags/tag86.xml"/><Relationship Id="rId3" Type="http://schemas.openxmlformats.org/officeDocument/2006/relationships/tags" Target="../tags/tag59.xml"/><Relationship Id="rId29" Type="http://schemas.openxmlformats.org/officeDocument/2006/relationships/tags" Target="../tags/tag85.xml"/><Relationship Id="rId28" Type="http://schemas.openxmlformats.org/officeDocument/2006/relationships/tags" Target="../tags/tag84.xml"/><Relationship Id="rId27" Type="http://schemas.openxmlformats.org/officeDocument/2006/relationships/tags" Target="../tags/tag83.xml"/><Relationship Id="rId26" Type="http://schemas.openxmlformats.org/officeDocument/2006/relationships/tags" Target="../tags/tag82.xml"/><Relationship Id="rId25" Type="http://schemas.openxmlformats.org/officeDocument/2006/relationships/tags" Target="../tags/tag81.xml"/><Relationship Id="rId24" Type="http://schemas.openxmlformats.org/officeDocument/2006/relationships/tags" Target="../tags/tag80.xml"/><Relationship Id="rId23" Type="http://schemas.openxmlformats.org/officeDocument/2006/relationships/tags" Target="../tags/tag79.xml"/><Relationship Id="rId22" Type="http://schemas.openxmlformats.org/officeDocument/2006/relationships/tags" Target="../tags/tag78.xml"/><Relationship Id="rId21" Type="http://schemas.openxmlformats.org/officeDocument/2006/relationships/tags" Target="../tags/tag77.xml"/><Relationship Id="rId20" Type="http://schemas.openxmlformats.org/officeDocument/2006/relationships/tags" Target="../tags/tag76.xml"/><Relationship Id="rId2" Type="http://schemas.microsoft.com/office/2007/relationships/hdphoto" Target="../media/image2.wdp"/><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8.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tags" Target="../tags/tag88.xml"/><Relationship Id="rId1" Type="http://schemas.openxmlformats.org/officeDocument/2006/relationships/tags" Target="../tags/tag8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8.xml"/><Relationship Id="rId3" Type="http://schemas.openxmlformats.org/officeDocument/2006/relationships/image" Target="../media/image44.png"/><Relationship Id="rId2" Type="http://schemas.openxmlformats.org/officeDocument/2006/relationships/tags" Target="../tags/tag90.xml"/><Relationship Id="rId1" Type="http://schemas.openxmlformats.org/officeDocument/2006/relationships/tags" Target="../tags/tag89.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2.xml"/><Relationship Id="rId2" Type="http://schemas.microsoft.com/office/2007/relationships/hdphoto" Target="../media/image2.wdp"/><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2" Type="http://schemas.openxmlformats.org/officeDocument/2006/relationships/notesSlide" Target="../notesSlides/notesSlide20.xml"/><Relationship Id="rId31" Type="http://schemas.openxmlformats.org/officeDocument/2006/relationships/slideLayout" Target="../slideLayouts/slideLayout18.xml"/><Relationship Id="rId30" Type="http://schemas.openxmlformats.org/officeDocument/2006/relationships/tags" Target="../tags/tag118.xml"/><Relationship Id="rId3" Type="http://schemas.openxmlformats.org/officeDocument/2006/relationships/tags" Target="../tags/tag91.xml"/><Relationship Id="rId29" Type="http://schemas.openxmlformats.org/officeDocument/2006/relationships/tags" Target="../tags/tag117.xml"/><Relationship Id="rId28" Type="http://schemas.openxmlformats.org/officeDocument/2006/relationships/tags" Target="../tags/tag116.xml"/><Relationship Id="rId27" Type="http://schemas.openxmlformats.org/officeDocument/2006/relationships/tags" Target="../tags/tag115.xml"/><Relationship Id="rId26" Type="http://schemas.openxmlformats.org/officeDocument/2006/relationships/tags" Target="../tags/tag114.xml"/><Relationship Id="rId25" Type="http://schemas.openxmlformats.org/officeDocument/2006/relationships/tags" Target="../tags/tag113.xml"/><Relationship Id="rId24" Type="http://schemas.openxmlformats.org/officeDocument/2006/relationships/tags" Target="../tags/tag112.xml"/><Relationship Id="rId23" Type="http://schemas.openxmlformats.org/officeDocument/2006/relationships/tags" Target="../tags/tag111.xml"/><Relationship Id="rId22" Type="http://schemas.openxmlformats.org/officeDocument/2006/relationships/tags" Target="../tags/tag110.xml"/><Relationship Id="rId21" Type="http://schemas.openxmlformats.org/officeDocument/2006/relationships/tags" Target="../tags/tag109.xml"/><Relationship Id="rId20" Type="http://schemas.openxmlformats.org/officeDocument/2006/relationships/tags" Target="../tags/tag108.xml"/><Relationship Id="rId2" Type="http://schemas.microsoft.com/office/2007/relationships/hdphoto" Target="../media/image2.wdp"/><Relationship Id="rId19" Type="http://schemas.openxmlformats.org/officeDocument/2006/relationships/tags" Target="../tags/tag107.xml"/><Relationship Id="rId18" Type="http://schemas.openxmlformats.org/officeDocument/2006/relationships/tags" Target="../tags/tag106.xml"/><Relationship Id="rId17" Type="http://schemas.openxmlformats.org/officeDocument/2006/relationships/tags" Target="../tags/tag105.xml"/><Relationship Id="rId16" Type="http://schemas.openxmlformats.org/officeDocument/2006/relationships/tags" Target="../tags/tag104.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2" Type="http://schemas.openxmlformats.org/officeDocument/2006/relationships/notesSlide" Target="../notesSlides/notesSlide23.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21.xml"/><Relationship Id="rId29" Type="http://schemas.openxmlformats.org/officeDocument/2006/relationships/image" Target="../media/image1.png"/><Relationship Id="rId28" Type="http://schemas.openxmlformats.org/officeDocument/2006/relationships/tags" Target="../tags/tag146.xml"/><Relationship Id="rId27" Type="http://schemas.openxmlformats.org/officeDocument/2006/relationships/tags" Target="../tags/tag145.xml"/><Relationship Id="rId26" Type="http://schemas.openxmlformats.org/officeDocument/2006/relationships/tags" Target="../tags/tag144.xml"/><Relationship Id="rId25" Type="http://schemas.openxmlformats.org/officeDocument/2006/relationships/tags" Target="../tags/tag143.xml"/><Relationship Id="rId24" Type="http://schemas.openxmlformats.org/officeDocument/2006/relationships/tags" Target="../tags/tag142.xml"/><Relationship Id="rId23" Type="http://schemas.openxmlformats.org/officeDocument/2006/relationships/tags" Target="../tags/tag141.xml"/><Relationship Id="rId22" Type="http://schemas.openxmlformats.org/officeDocument/2006/relationships/tags" Target="../tags/tag140.xml"/><Relationship Id="rId21" Type="http://schemas.openxmlformats.org/officeDocument/2006/relationships/tags" Target="../tags/tag139.xml"/><Relationship Id="rId20" Type="http://schemas.openxmlformats.org/officeDocument/2006/relationships/tags" Target="../tags/tag138.xml"/><Relationship Id="rId2" Type="http://schemas.openxmlformats.org/officeDocument/2006/relationships/tags" Target="../tags/tag120.xml"/><Relationship Id="rId19" Type="http://schemas.openxmlformats.org/officeDocument/2006/relationships/tags" Target="../tags/tag137.xml"/><Relationship Id="rId18" Type="http://schemas.openxmlformats.org/officeDocument/2006/relationships/tags" Target="../tags/tag136.xml"/><Relationship Id="rId17" Type="http://schemas.openxmlformats.org/officeDocument/2006/relationships/tags" Target="../tags/tag135.xml"/><Relationship Id="rId16" Type="http://schemas.openxmlformats.org/officeDocument/2006/relationships/tags" Target="../tags/tag134.xml"/><Relationship Id="rId15" Type="http://schemas.openxmlformats.org/officeDocument/2006/relationships/tags" Target="../tags/tag133.xml"/><Relationship Id="rId14" Type="http://schemas.openxmlformats.org/officeDocument/2006/relationships/tags" Target="../tags/tag132.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tags" Target="../tags/tag119.xml"/></Relationships>
</file>

<file path=ppt/slides/_rels/slide24.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2" Type="http://schemas.openxmlformats.org/officeDocument/2006/relationships/notesSlide" Target="../notesSlides/notesSlide24.xml"/><Relationship Id="rId31" Type="http://schemas.openxmlformats.org/officeDocument/2006/relationships/slideLayout" Target="../slideLayouts/slideLayout18.xml"/><Relationship Id="rId30" Type="http://schemas.openxmlformats.org/officeDocument/2006/relationships/tags" Target="../tags/tag174.xml"/><Relationship Id="rId3" Type="http://schemas.openxmlformats.org/officeDocument/2006/relationships/tags" Target="../tags/tag147.xml"/><Relationship Id="rId29" Type="http://schemas.openxmlformats.org/officeDocument/2006/relationships/tags" Target="../tags/tag173.xml"/><Relationship Id="rId28" Type="http://schemas.openxmlformats.org/officeDocument/2006/relationships/tags" Target="../tags/tag172.xml"/><Relationship Id="rId27" Type="http://schemas.openxmlformats.org/officeDocument/2006/relationships/tags" Target="../tags/tag171.xml"/><Relationship Id="rId26" Type="http://schemas.openxmlformats.org/officeDocument/2006/relationships/tags" Target="../tags/tag170.xml"/><Relationship Id="rId25" Type="http://schemas.openxmlformats.org/officeDocument/2006/relationships/tags" Target="../tags/tag169.xml"/><Relationship Id="rId24" Type="http://schemas.openxmlformats.org/officeDocument/2006/relationships/tags" Target="../tags/tag168.xml"/><Relationship Id="rId23" Type="http://schemas.openxmlformats.org/officeDocument/2006/relationships/tags" Target="../tags/tag167.xml"/><Relationship Id="rId22" Type="http://schemas.openxmlformats.org/officeDocument/2006/relationships/tags" Target="../tags/tag166.xml"/><Relationship Id="rId21" Type="http://schemas.openxmlformats.org/officeDocument/2006/relationships/tags" Target="../tags/tag165.xml"/><Relationship Id="rId20" Type="http://schemas.openxmlformats.org/officeDocument/2006/relationships/tags" Target="../tags/tag164.xml"/><Relationship Id="rId2" Type="http://schemas.microsoft.com/office/2007/relationships/hdphoto" Target="../media/image2.wdp"/><Relationship Id="rId19" Type="http://schemas.openxmlformats.org/officeDocument/2006/relationships/tags" Target="../tags/tag163.xml"/><Relationship Id="rId18" Type="http://schemas.openxmlformats.org/officeDocument/2006/relationships/tags" Target="../tags/tag162.xml"/><Relationship Id="rId17" Type="http://schemas.openxmlformats.org/officeDocument/2006/relationships/tags" Target="../tags/tag161.xml"/><Relationship Id="rId16" Type="http://schemas.openxmlformats.org/officeDocument/2006/relationships/tags" Target="../tags/tag160.xml"/><Relationship Id="rId15" Type="http://schemas.openxmlformats.org/officeDocument/2006/relationships/tags" Target="../tags/tag159.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2" Type="http://schemas.openxmlformats.org/officeDocument/2006/relationships/notesSlide" Target="../notesSlides/notesSlide26.xml"/><Relationship Id="rId31" Type="http://schemas.openxmlformats.org/officeDocument/2006/relationships/slideLayout" Target="../slideLayouts/slideLayout18.xml"/><Relationship Id="rId30" Type="http://schemas.openxmlformats.org/officeDocument/2006/relationships/tags" Target="../tags/tag202.xml"/><Relationship Id="rId3" Type="http://schemas.openxmlformats.org/officeDocument/2006/relationships/tags" Target="../tags/tag175.xml"/><Relationship Id="rId29" Type="http://schemas.openxmlformats.org/officeDocument/2006/relationships/tags" Target="../tags/tag201.xml"/><Relationship Id="rId28" Type="http://schemas.openxmlformats.org/officeDocument/2006/relationships/tags" Target="../tags/tag200.xml"/><Relationship Id="rId27" Type="http://schemas.openxmlformats.org/officeDocument/2006/relationships/tags" Target="../tags/tag199.xml"/><Relationship Id="rId26" Type="http://schemas.openxmlformats.org/officeDocument/2006/relationships/tags" Target="../tags/tag198.xml"/><Relationship Id="rId25" Type="http://schemas.openxmlformats.org/officeDocument/2006/relationships/tags" Target="../tags/tag197.xml"/><Relationship Id="rId24" Type="http://schemas.openxmlformats.org/officeDocument/2006/relationships/tags" Target="../tags/tag196.xml"/><Relationship Id="rId23" Type="http://schemas.openxmlformats.org/officeDocument/2006/relationships/tags" Target="../tags/tag195.xml"/><Relationship Id="rId22" Type="http://schemas.openxmlformats.org/officeDocument/2006/relationships/tags" Target="../tags/tag194.xml"/><Relationship Id="rId21" Type="http://schemas.openxmlformats.org/officeDocument/2006/relationships/tags" Target="../tags/tag193.xml"/><Relationship Id="rId20" Type="http://schemas.openxmlformats.org/officeDocument/2006/relationships/tags" Target="../tags/tag192.xml"/><Relationship Id="rId2" Type="http://schemas.microsoft.com/office/2007/relationships/hdphoto" Target="../media/image2.wdp"/><Relationship Id="rId19" Type="http://schemas.openxmlformats.org/officeDocument/2006/relationships/tags" Target="../tags/tag191.xml"/><Relationship Id="rId18" Type="http://schemas.openxmlformats.org/officeDocument/2006/relationships/tags" Target="../tags/tag190.xml"/><Relationship Id="rId17" Type="http://schemas.openxmlformats.org/officeDocument/2006/relationships/tags" Target="../tags/tag189.xml"/><Relationship Id="rId16" Type="http://schemas.openxmlformats.org/officeDocument/2006/relationships/tags" Target="../tags/tag188.xml"/><Relationship Id="rId15" Type="http://schemas.openxmlformats.org/officeDocument/2006/relationships/tags" Target="../tags/tag187.xml"/><Relationship Id="rId14" Type="http://schemas.openxmlformats.org/officeDocument/2006/relationships/tags" Target="../tags/tag186.xml"/><Relationship Id="rId13" Type="http://schemas.openxmlformats.org/officeDocument/2006/relationships/tags" Target="../tags/tag185.xml"/><Relationship Id="rId12" Type="http://schemas.openxmlformats.org/officeDocument/2006/relationships/tags" Target="../tags/tag18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8.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8.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8.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8.xml"/><Relationship Id="rId2" Type="http://schemas.openxmlformats.org/officeDocument/2006/relationships/image" Target="../media/image54.png"/><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2" Type="http://schemas.openxmlformats.org/officeDocument/2006/relationships/notesSlide" Target="../notesSlides/notesSlide31.xml"/><Relationship Id="rId31" Type="http://schemas.openxmlformats.org/officeDocument/2006/relationships/slideLayout" Target="../slideLayouts/slideLayout18.xml"/><Relationship Id="rId30" Type="http://schemas.openxmlformats.org/officeDocument/2006/relationships/tags" Target="../tags/tag230.xml"/><Relationship Id="rId3" Type="http://schemas.openxmlformats.org/officeDocument/2006/relationships/tags" Target="../tags/tag203.xml"/><Relationship Id="rId29" Type="http://schemas.openxmlformats.org/officeDocument/2006/relationships/tags" Target="../tags/tag229.xml"/><Relationship Id="rId28" Type="http://schemas.openxmlformats.org/officeDocument/2006/relationships/tags" Target="../tags/tag228.xml"/><Relationship Id="rId27" Type="http://schemas.openxmlformats.org/officeDocument/2006/relationships/tags" Target="../tags/tag227.xml"/><Relationship Id="rId26" Type="http://schemas.openxmlformats.org/officeDocument/2006/relationships/tags" Target="../tags/tag226.xml"/><Relationship Id="rId25" Type="http://schemas.openxmlformats.org/officeDocument/2006/relationships/tags" Target="../tags/tag225.xml"/><Relationship Id="rId24" Type="http://schemas.openxmlformats.org/officeDocument/2006/relationships/tags" Target="../tags/tag224.xml"/><Relationship Id="rId23" Type="http://schemas.openxmlformats.org/officeDocument/2006/relationships/tags" Target="../tags/tag223.xml"/><Relationship Id="rId22" Type="http://schemas.openxmlformats.org/officeDocument/2006/relationships/tags" Target="../tags/tag222.xml"/><Relationship Id="rId21" Type="http://schemas.openxmlformats.org/officeDocument/2006/relationships/tags" Target="../tags/tag221.xml"/><Relationship Id="rId20" Type="http://schemas.openxmlformats.org/officeDocument/2006/relationships/tags" Target="../tags/tag220.xml"/><Relationship Id="rId2" Type="http://schemas.microsoft.com/office/2007/relationships/hdphoto" Target="../media/image2.wdp"/><Relationship Id="rId19" Type="http://schemas.openxmlformats.org/officeDocument/2006/relationships/tags" Target="../tags/tag219.xml"/><Relationship Id="rId18" Type="http://schemas.openxmlformats.org/officeDocument/2006/relationships/tags" Target="../tags/tag218.xml"/><Relationship Id="rId17" Type="http://schemas.openxmlformats.org/officeDocument/2006/relationships/tags" Target="../tags/tag217.xml"/><Relationship Id="rId16" Type="http://schemas.openxmlformats.org/officeDocument/2006/relationships/tags" Target="../tags/tag216.xml"/><Relationship Id="rId15" Type="http://schemas.openxmlformats.org/officeDocument/2006/relationships/tags" Target="../tags/tag215.xml"/><Relationship Id="rId14" Type="http://schemas.openxmlformats.org/officeDocument/2006/relationships/tags" Target="../tags/tag214.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customXml" Target="../ink/ink12.xml"/><Relationship Id="rId5" Type="http://schemas.openxmlformats.org/officeDocument/2006/relationships/image" Target="../media/image57.png"/><Relationship Id="rId4" Type="http://schemas.openxmlformats.org/officeDocument/2006/relationships/customXml" Target="../ink/ink11.xml"/><Relationship Id="rId3" Type="http://schemas.openxmlformats.org/officeDocument/2006/relationships/image" Target="../media/image56.png"/><Relationship Id="rId2" Type="http://schemas.openxmlformats.org/officeDocument/2006/relationships/customXml" Target="../ink/ink10.xml"/><Relationship Id="rId10" Type="http://schemas.openxmlformats.org/officeDocument/2006/relationships/notesSlide" Target="../notesSlides/notesSlide32.xml"/><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2" Type="http://schemas.openxmlformats.org/officeDocument/2006/relationships/notesSlide" Target="../notesSlides/notesSlide33.xml"/><Relationship Id="rId31" Type="http://schemas.openxmlformats.org/officeDocument/2006/relationships/slideLayout" Target="../slideLayouts/slideLayout18.xml"/><Relationship Id="rId30" Type="http://schemas.openxmlformats.org/officeDocument/2006/relationships/tags" Target="../tags/tag258.xml"/><Relationship Id="rId3" Type="http://schemas.openxmlformats.org/officeDocument/2006/relationships/tags" Target="../tags/tag231.xml"/><Relationship Id="rId29" Type="http://schemas.openxmlformats.org/officeDocument/2006/relationships/tags" Target="../tags/tag257.xml"/><Relationship Id="rId28" Type="http://schemas.openxmlformats.org/officeDocument/2006/relationships/tags" Target="../tags/tag256.xml"/><Relationship Id="rId27" Type="http://schemas.openxmlformats.org/officeDocument/2006/relationships/tags" Target="../tags/tag255.xml"/><Relationship Id="rId26" Type="http://schemas.openxmlformats.org/officeDocument/2006/relationships/tags" Target="../tags/tag254.xml"/><Relationship Id="rId25" Type="http://schemas.openxmlformats.org/officeDocument/2006/relationships/tags" Target="../tags/tag253.xml"/><Relationship Id="rId24" Type="http://schemas.openxmlformats.org/officeDocument/2006/relationships/tags" Target="../tags/tag252.xml"/><Relationship Id="rId23" Type="http://schemas.openxmlformats.org/officeDocument/2006/relationships/tags" Target="../tags/tag251.xml"/><Relationship Id="rId22" Type="http://schemas.openxmlformats.org/officeDocument/2006/relationships/tags" Target="../tags/tag250.xml"/><Relationship Id="rId21" Type="http://schemas.openxmlformats.org/officeDocument/2006/relationships/tags" Target="../tags/tag249.xml"/><Relationship Id="rId20" Type="http://schemas.openxmlformats.org/officeDocument/2006/relationships/tags" Target="../tags/tag248.xml"/><Relationship Id="rId2" Type="http://schemas.microsoft.com/office/2007/relationships/hdphoto" Target="../media/image2.wdp"/><Relationship Id="rId19" Type="http://schemas.openxmlformats.org/officeDocument/2006/relationships/tags" Target="../tags/tag247.xml"/><Relationship Id="rId18" Type="http://schemas.openxmlformats.org/officeDocument/2006/relationships/tags" Target="../tags/tag246.xml"/><Relationship Id="rId17" Type="http://schemas.openxmlformats.org/officeDocument/2006/relationships/tags" Target="../tags/tag245.xml"/><Relationship Id="rId16" Type="http://schemas.openxmlformats.org/officeDocument/2006/relationships/tags" Target="../tags/tag244.xml"/><Relationship Id="rId15" Type="http://schemas.openxmlformats.org/officeDocument/2006/relationships/tags" Target="../tags/tag243.xml"/><Relationship Id="rId14" Type="http://schemas.openxmlformats.org/officeDocument/2006/relationships/tags" Target="../tags/tag242.xml"/><Relationship Id="rId13" Type="http://schemas.openxmlformats.org/officeDocument/2006/relationships/tags" Target="../tags/tag241.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2" Type="http://schemas.openxmlformats.org/officeDocument/2006/relationships/notesSlide" Target="../notesSlides/notesSlide36.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61.xml"/><Relationship Id="rId29" Type="http://schemas.openxmlformats.org/officeDocument/2006/relationships/image" Target="../media/image1.png"/><Relationship Id="rId28" Type="http://schemas.openxmlformats.org/officeDocument/2006/relationships/tags" Target="../tags/tag286.xml"/><Relationship Id="rId27" Type="http://schemas.openxmlformats.org/officeDocument/2006/relationships/tags" Target="../tags/tag285.xml"/><Relationship Id="rId26" Type="http://schemas.openxmlformats.org/officeDocument/2006/relationships/tags" Target="../tags/tag284.xml"/><Relationship Id="rId25" Type="http://schemas.openxmlformats.org/officeDocument/2006/relationships/tags" Target="../tags/tag283.xml"/><Relationship Id="rId24" Type="http://schemas.openxmlformats.org/officeDocument/2006/relationships/tags" Target="../tags/tag282.xml"/><Relationship Id="rId23" Type="http://schemas.openxmlformats.org/officeDocument/2006/relationships/tags" Target="../tags/tag281.xml"/><Relationship Id="rId22" Type="http://schemas.openxmlformats.org/officeDocument/2006/relationships/tags" Target="../tags/tag280.xml"/><Relationship Id="rId21" Type="http://schemas.openxmlformats.org/officeDocument/2006/relationships/tags" Target="../tags/tag279.xml"/><Relationship Id="rId20" Type="http://schemas.openxmlformats.org/officeDocument/2006/relationships/tags" Target="../tags/tag278.xml"/><Relationship Id="rId2" Type="http://schemas.openxmlformats.org/officeDocument/2006/relationships/tags" Target="../tags/tag260.xml"/><Relationship Id="rId19" Type="http://schemas.openxmlformats.org/officeDocument/2006/relationships/tags" Target="../tags/tag277.xml"/><Relationship Id="rId18" Type="http://schemas.openxmlformats.org/officeDocument/2006/relationships/tags" Target="../tags/tag276.xml"/><Relationship Id="rId17" Type="http://schemas.openxmlformats.org/officeDocument/2006/relationships/tags" Target="../tags/tag275.xml"/><Relationship Id="rId16" Type="http://schemas.openxmlformats.org/officeDocument/2006/relationships/tags" Target="../tags/tag274.xml"/><Relationship Id="rId15" Type="http://schemas.openxmlformats.org/officeDocument/2006/relationships/tags" Target="../tags/tag273.xml"/><Relationship Id="rId14" Type="http://schemas.openxmlformats.org/officeDocument/2006/relationships/tags" Target="../tags/tag272.xml"/><Relationship Id="rId13" Type="http://schemas.openxmlformats.org/officeDocument/2006/relationships/tags" Target="../tags/tag271.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tags" Target="../tags/tag259.xml"/></Relationships>
</file>

<file path=ppt/slides/_rels/slide37.xml.rels><?xml version="1.0" encoding="UTF-8" standalone="yes"?>
<Relationships xmlns="http://schemas.openxmlformats.org/package/2006/relationships"><Relationship Id="rId9" Type="http://schemas.openxmlformats.org/officeDocument/2006/relationships/tags" Target="../tags/tag293.xml"/><Relationship Id="rId8" Type="http://schemas.openxmlformats.org/officeDocument/2006/relationships/tags" Target="../tags/tag292.xml"/><Relationship Id="rId7" Type="http://schemas.openxmlformats.org/officeDocument/2006/relationships/tags" Target="../tags/tag291.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2" Type="http://schemas.openxmlformats.org/officeDocument/2006/relationships/notesSlide" Target="../notesSlides/notesSlide37.xml"/><Relationship Id="rId31" Type="http://schemas.openxmlformats.org/officeDocument/2006/relationships/slideLayout" Target="../slideLayouts/slideLayout18.xml"/><Relationship Id="rId30" Type="http://schemas.openxmlformats.org/officeDocument/2006/relationships/tags" Target="../tags/tag314.xml"/><Relationship Id="rId3" Type="http://schemas.openxmlformats.org/officeDocument/2006/relationships/tags" Target="../tags/tag287.xml"/><Relationship Id="rId29" Type="http://schemas.openxmlformats.org/officeDocument/2006/relationships/tags" Target="../tags/tag313.xml"/><Relationship Id="rId28" Type="http://schemas.openxmlformats.org/officeDocument/2006/relationships/tags" Target="../tags/tag312.xml"/><Relationship Id="rId27" Type="http://schemas.openxmlformats.org/officeDocument/2006/relationships/tags" Target="../tags/tag311.xml"/><Relationship Id="rId26" Type="http://schemas.openxmlformats.org/officeDocument/2006/relationships/tags" Target="../tags/tag310.xml"/><Relationship Id="rId25" Type="http://schemas.openxmlformats.org/officeDocument/2006/relationships/tags" Target="../tags/tag309.xml"/><Relationship Id="rId24" Type="http://schemas.openxmlformats.org/officeDocument/2006/relationships/tags" Target="../tags/tag308.xml"/><Relationship Id="rId23" Type="http://schemas.openxmlformats.org/officeDocument/2006/relationships/tags" Target="../tags/tag307.xml"/><Relationship Id="rId22" Type="http://schemas.openxmlformats.org/officeDocument/2006/relationships/tags" Target="../tags/tag306.xml"/><Relationship Id="rId21" Type="http://schemas.openxmlformats.org/officeDocument/2006/relationships/tags" Target="../tags/tag305.xml"/><Relationship Id="rId20" Type="http://schemas.openxmlformats.org/officeDocument/2006/relationships/tags" Target="../tags/tag304.xml"/><Relationship Id="rId2" Type="http://schemas.microsoft.com/office/2007/relationships/hdphoto" Target="../media/image2.wdp"/><Relationship Id="rId19" Type="http://schemas.openxmlformats.org/officeDocument/2006/relationships/tags" Target="../tags/tag303.xml"/><Relationship Id="rId18" Type="http://schemas.openxmlformats.org/officeDocument/2006/relationships/tags" Target="../tags/tag302.xml"/><Relationship Id="rId17" Type="http://schemas.openxmlformats.org/officeDocument/2006/relationships/tags" Target="../tags/tag301.xml"/><Relationship Id="rId16" Type="http://schemas.openxmlformats.org/officeDocument/2006/relationships/tags" Target="../tags/tag300.xml"/><Relationship Id="rId15" Type="http://schemas.openxmlformats.org/officeDocument/2006/relationships/tags" Target="../tags/tag299.xml"/><Relationship Id="rId14" Type="http://schemas.openxmlformats.org/officeDocument/2006/relationships/tags" Target="../tags/tag298.xml"/><Relationship Id="rId13" Type="http://schemas.openxmlformats.org/officeDocument/2006/relationships/tags" Target="../tags/tag297.xml"/><Relationship Id="rId12" Type="http://schemas.openxmlformats.org/officeDocument/2006/relationships/tags" Target="../tags/tag296.xml"/><Relationship Id="rId11" Type="http://schemas.openxmlformats.org/officeDocument/2006/relationships/tags" Target="../tags/tag295.xml"/><Relationship Id="rId10" Type="http://schemas.openxmlformats.org/officeDocument/2006/relationships/tags" Target="../tags/tag294.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9" Type="http://schemas.openxmlformats.org/officeDocument/2006/relationships/tags" Target="../tags/tag321.xml"/><Relationship Id="rId8" Type="http://schemas.openxmlformats.org/officeDocument/2006/relationships/tags" Target="../tags/tag320.xml"/><Relationship Id="rId7" Type="http://schemas.openxmlformats.org/officeDocument/2006/relationships/tags" Target="../tags/tag319.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32" Type="http://schemas.openxmlformats.org/officeDocument/2006/relationships/notesSlide" Target="../notesSlides/notesSlide39.xml"/><Relationship Id="rId31" Type="http://schemas.openxmlformats.org/officeDocument/2006/relationships/slideLayout" Target="../slideLayouts/slideLayout18.xml"/><Relationship Id="rId30" Type="http://schemas.openxmlformats.org/officeDocument/2006/relationships/tags" Target="../tags/tag342.xml"/><Relationship Id="rId3" Type="http://schemas.openxmlformats.org/officeDocument/2006/relationships/tags" Target="../tags/tag315.xml"/><Relationship Id="rId29" Type="http://schemas.openxmlformats.org/officeDocument/2006/relationships/tags" Target="../tags/tag341.xml"/><Relationship Id="rId28" Type="http://schemas.openxmlformats.org/officeDocument/2006/relationships/tags" Target="../tags/tag340.xml"/><Relationship Id="rId27" Type="http://schemas.openxmlformats.org/officeDocument/2006/relationships/tags" Target="../tags/tag339.xml"/><Relationship Id="rId26" Type="http://schemas.openxmlformats.org/officeDocument/2006/relationships/tags" Target="../tags/tag338.xml"/><Relationship Id="rId25" Type="http://schemas.openxmlformats.org/officeDocument/2006/relationships/tags" Target="../tags/tag337.xml"/><Relationship Id="rId24" Type="http://schemas.openxmlformats.org/officeDocument/2006/relationships/tags" Target="../tags/tag336.xml"/><Relationship Id="rId23" Type="http://schemas.openxmlformats.org/officeDocument/2006/relationships/tags" Target="../tags/tag335.xml"/><Relationship Id="rId22" Type="http://schemas.openxmlformats.org/officeDocument/2006/relationships/tags" Target="../tags/tag334.xml"/><Relationship Id="rId21" Type="http://schemas.openxmlformats.org/officeDocument/2006/relationships/tags" Target="../tags/tag333.xml"/><Relationship Id="rId20" Type="http://schemas.openxmlformats.org/officeDocument/2006/relationships/tags" Target="../tags/tag332.xml"/><Relationship Id="rId2" Type="http://schemas.microsoft.com/office/2007/relationships/hdphoto" Target="../media/image2.wdp"/><Relationship Id="rId19" Type="http://schemas.openxmlformats.org/officeDocument/2006/relationships/tags" Target="../tags/tag331.xml"/><Relationship Id="rId18" Type="http://schemas.openxmlformats.org/officeDocument/2006/relationships/tags" Target="../tags/tag330.xml"/><Relationship Id="rId17" Type="http://schemas.openxmlformats.org/officeDocument/2006/relationships/tags" Target="../tags/tag329.xml"/><Relationship Id="rId16" Type="http://schemas.openxmlformats.org/officeDocument/2006/relationships/tags" Target="../tags/tag328.xml"/><Relationship Id="rId15" Type="http://schemas.openxmlformats.org/officeDocument/2006/relationships/tags" Target="../tags/tag327.xml"/><Relationship Id="rId14" Type="http://schemas.openxmlformats.org/officeDocument/2006/relationships/tags" Target="../tags/tag326.xml"/><Relationship Id="rId13" Type="http://schemas.openxmlformats.org/officeDocument/2006/relationships/tags" Target="../tags/tag325.xml"/><Relationship Id="rId12" Type="http://schemas.openxmlformats.org/officeDocument/2006/relationships/tags" Target="../tags/tag324.xml"/><Relationship Id="rId11" Type="http://schemas.openxmlformats.org/officeDocument/2006/relationships/tags" Target="../tags/tag323.xml"/><Relationship Id="rId10" Type="http://schemas.openxmlformats.org/officeDocument/2006/relationships/tags" Target="../tags/tag32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2" Type="http://schemas.openxmlformats.org/officeDocument/2006/relationships/notesSlide" Target="../notesSlides/notesSlide4.xml"/><Relationship Id="rId31" Type="http://schemas.openxmlformats.org/officeDocument/2006/relationships/slideLayout" Target="../slideLayouts/slideLayout7.xml"/><Relationship Id="rId30" Type="http://schemas.microsoft.com/office/2007/relationships/hdphoto" Target="../media/image2.wdp"/><Relationship Id="rId3" Type="http://schemas.openxmlformats.org/officeDocument/2006/relationships/tags" Target="../tags/tag5.xml"/><Relationship Id="rId29" Type="http://schemas.openxmlformats.org/officeDocument/2006/relationships/image" Target="../media/image1.png"/><Relationship Id="rId28" Type="http://schemas.openxmlformats.org/officeDocument/2006/relationships/tags" Target="../tags/tag30.xml"/><Relationship Id="rId27" Type="http://schemas.openxmlformats.org/officeDocument/2006/relationships/tags" Target="../tags/tag29.xml"/><Relationship Id="rId26" Type="http://schemas.openxmlformats.org/officeDocument/2006/relationships/tags" Target="../tags/tag28.xml"/><Relationship Id="rId25" Type="http://schemas.openxmlformats.org/officeDocument/2006/relationships/tags" Target="../tags/tag27.xml"/><Relationship Id="rId24" Type="http://schemas.openxmlformats.org/officeDocument/2006/relationships/tags" Target="../tags/tag26.xml"/><Relationship Id="rId23" Type="http://schemas.openxmlformats.org/officeDocument/2006/relationships/tags" Target="../tags/tag25.xml"/><Relationship Id="rId22" Type="http://schemas.openxmlformats.org/officeDocument/2006/relationships/tags" Target="../tags/tag24.xml"/><Relationship Id="rId21" Type="http://schemas.openxmlformats.org/officeDocument/2006/relationships/tags" Target="../tags/tag23.xml"/><Relationship Id="rId20" Type="http://schemas.openxmlformats.org/officeDocument/2006/relationships/tags" Target="../tags/tag22.xml"/><Relationship Id="rId2" Type="http://schemas.openxmlformats.org/officeDocument/2006/relationships/tags" Target="../tags/tag4.xml"/><Relationship Id="rId19" Type="http://schemas.openxmlformats.org/officeDocument/2006/relationships/tags" Target="../tags/tag21.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8.xml"/><Relationship Id="rId2" Type="http://schemas.openxmlformats.org/officeDocument/2006/relationships/image" Target="../media/image61.png"/><Relationship Id="rId1" Type="http://schemas.openxmlformats.org/officeDocument/2006/relationships/image" Target="../media/image60.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8.xml"/><Relationship Id="rId2" Type="http://schemas.openxmlformats.org/officeDocument/2006/relationships/image" Target="../media/image63.png"/><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8.xml"/><Relationship Id="rId1" Type="http://schemas.openxmlformats.org/officeDocument/2006/relationships/image" Target="../media/image65.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8.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8.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8.xml"/><Relationship Id="rId2" Type="http://schemas.openxmlformats.org/officeDocument/2006/relationships/image" Target="../media/image73.png"/><Relationship Id="rId1"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8.xml"/><Relationship Id="rId1" Type="http://schemas.openxmlformats.org/officeDocument/2006/relationships/image" Target="../media/image74.png"/></Relationships>
</file>

<file path=ppt/slides/_rels/slide48.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tags" Target="../tags/tag348.xml"/><Relationship Id="rId7" Type="http://schemas.openxmlformats.org/officeDocument/2006/relationships/tags" Target="../tags/tag347.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32" Type="http://schemas.openxmlformats.org/officeDocument/2006/relationships/notesSlide" Target="../notesSlides/notesSlide48.xml"/><Relationship Id="rId31" Type="http://schemas.openxmlformats.org/officeDocument/2006/relationships/slideLayout" Target="../slideLayouts/slideLayout18.xml"/><Relationship Id="rId30" Type="http://schemas.openxmlformats.org/officeDocument/2006/relationships/tags" Target="../tags/tag370.xml"/><Relationship Id="rId3" Type="http://schemas.openxmlformats.org/officeDocument/2006/relationships/tags" Target="../tags/tag343.xml"/><Relationship Id="rId29" Type="http://schemas.openxmlformats.org/officeDocument/2006/relationships/tags" Target="../tags/tag369.xml"/><Relationship Id="rId28" Type="http://schemas.openxmlformats.org/officeDocument/2006/relationships/tags" Target="../tags/tag368.xml"/><Relationship Id="rId27" Type="http://schemas.openxmlformats.org/officeDocument/2006/relationships/tags" Target="../tags/tag367.xml"/><Relationship Id="rId26" Type="http://schemas.openxmlformats.org/officeDocument/2006/relationships/tags" Target="../tags/tag366.xml"/><Relationship Id="rId25" Type="http://schemas.openxmlformats.org/officeDocument/2006/relationships/tags" Target="../tags/tag365.xml"/><Relationship Id="rId24" Type="http://schemas.openxmlformats.org/officeDocument/2006/relationships/tags" Target="../tags/tag364.xml"/><Relationship Id="rId23" Type="http://schemas.openxmlformats.org/officeDocument/2006/relationships/tags" Target="../tags/tag363.xml"/><Relationship Id="rId22" Type="http://schemas.openxmlformats.org/officeDocument/2006/relationships/tags" Target="../tags/tag362.xml"/><Relationship Id="rId21" Type="http://schemas.openxmlformats.org/officeDocument/2006/relationships/tags" Target="../tags/tag361.xml"/><Relationship Id="rId20" Type="http://schemas.openxmlformats.org/officeDocument/2006/relationships/tags" Target="../tags/tag360.xml"/><Relationship Id="rId2" Type="http://schemas.microsoft.com/office/2007/relationships/hdphoto" Target="../media/image2.wdp"/><Relationship Id="rId19" Type="http://schemas.openxmlformats.org/officeDocument/2006/relationships/tags" Target="../tags/tag359.xml"/><Relationship Id="rId18" Type="http://schemas.openxmlformats.org/officeDocument/2006/relationships/tags" Target="../tags/tag358.xml"/><Relationship Id="rId17" Type="http://schemas.openxmlformats.org/officeDocument/2006/relationships/tags" Target="../tags/tag357.xml"/><Relationship Id="rId16" Type="http://schemas.openxmlformats.org/officeDocument/2006/relationships/tags" Target="../tags/tag356.xml"/><Relationship Id="rId15" Type="http://schemas.openxmlformats.org/officeDocument/2006/relationships/tags" Target="../tags/tag355.xml"/><Relationship Id="rId14" Type="http://schemas.openxmlformats.org/officeDocument/2006/relationships/tags" Target="../tags/tag354.xml"/><Relationship Id="rId13" Type="http://schemas.openxmlformats.org/officeDocument/2006/relationships/tags" Target="../tags/tag353.xml"/><Relationship Id="rId12" Type="http://schemas.openxmlformats.org/officeDocument/2006/relationships/tags" Target="../tags/tag352.xml"/><Relationship Id="rId11" Type="http://schemas.openxmlformats.org/officeDocument/2006/relationships/tags" Target="../tags/tag351.xml"/><Relationship Id="rId10" Type="http://schemas.openxmlformats.org/officeDocument/2006/relationships/tags" Target="../tags/tag350.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18.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tags" Target="../tags/tag372.xml"/><Relationship Id="rId1" Type="http://schemas.openxmlformats.org/officeDocument/2006/relationships/tags" Target="../tags/tag37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18.xml"/><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tags" Target="../tags/tag374.xml"/><Relationship Id="rId1" Type="http://schemas.openxmlformats.org/officeDocument/2006/relationships/tags" Target="../tags/tag373.xml"/></Relationships>
</file>

<file path=ppt/slides/_rels/slide51.xml.rels><?xml version="1.0" encoding="UTF-8" standalone="yes"?>
<Relationships xmlns="http://schemas.openxmlformats.org/package/2006/relationships"><Relationship Id="rId9" Type="http://schemas.openxmlformats.org/officeDocument/2006/relationships/tags" Target="../tags/tag381.xml"/><Relationship Id="rId8" Type="http://schemas.openxmlformats.org/officeDocument/2006/relationships/tags" Target="../tags/tag380.xml"/><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tags" Target="../tags/tag376.xml"/><Relationship Id="rId32" Type="http://schemas.openxmlformats.org/officeDocument/2006/relationships/notesSlide" Target="../notesSlides/notesSlide51.xml"/><Relationship Id="rId31" Type="http://schemas.openxmlformats.org/officeDocument/2006/relationships/slideLayout" Target="../slideLayouts/slideLayout18.xml"/><Relationship Id="rId30" Type="http://schemas.openxmlformats.org/officeDocument/2006/relationships/tags" Target="../tags/tag402.xml"/><Relationship Id="rId3" Type="http://schemas.openxmlformats.org/officeDocument/2006/relationships/tags" Target="../tags/tag375.xml"/><Relationship Id="rId29" Type="http://schemas.openxmlformats.org/officeDocument/2006/relationships/tags" Target="../tags/tag401.xml"/><Relationship Id="rId28" Type="http://schemas.openxmlformats.org/officeDocument/2006/relationships/tags" Target="../tags/tag400.xml"/><Relationship Id="rId27" Type="http://schemas.openxmlformats.org/officeDocument/2006/relationships/tags" Target="../tags/tag399.xml"/><Relationship Id="rId26" Type="http://schemas.openxmlformats.org/officeDocument/2006/relationships/tags" Target="../tags/tag398.xml"/><Relationship Id="rId25" Type="http://schemas.openxmlformats.org/officeDocument/2006/relationships/tags" Target="../tags/tag397.xml"/><Relationship Id="rId24" Type="http://schemas.openxmlformats.org/officeDocument/2006/relationships/tags" Target="../tags/tag396.xml"/><Relationship Id="rId23" Type="http://schemas.openxmlformats.org/officeDocument/2006/relationships/tags" Target="../tags/tag395.xml"/><Relationship Id="rId22" Type="http://schemas.openxmlformats.org/officeDocument/2006/relationships/tags" Target="../tags/tag394.xml"/><Relationship Id="rId21" Type="http://schemas.openxmlformats.org/officeDocument/2006/relationships/tags" Target="../tags/tag393.xml"/><Relationship Id="rId20" Type="http://schemas.openxmlformats.org/officeDocument/2006/relationships/tags" Target="../tags/tag392.xml"/><Relationship Id="rId2" Type="http://schemas.microsoft.com/office/2007/relationships/hdphoto" Target="../media/image2.wdp"/><Relationship Id="rId19" Type="http://schemas.openxmlformats.org/officeDocument/2006/relationships/tags" Target="../tags/tag391.xml"/><Relationship Id="rId18" Type="http://schemas.openxmlformats.org/officeDocument/2006/relationships/tags" Target="../tags/tag390.xml"/><Relationship Id="rId17" Type="http://schemas.openxmlformats.org/officeDocument/2006/relationships/tags" Target="../tags/tag389.xml"/><Relationship Id="rId16" Type="http://schemas.openxmlformats.org/officeDocument/2006/relationships/tags" Target="../tags/tag388.xml"/><Relationship Id="rId15" Type="http://schemas.openxmlformats.org/officeDocument/2006/relationships/tags" Target="../tags/tag387.xml"/><Relationship Id="rId14" Type="http://schemas.openxmlformats.org/officeDocument/2006/relationships/tags" Target="../tags/tag386.xml"/><Relationship Id="rId13" Type="http://schemas.openxmlformats.org/officeDocument/2006/relationships/tags" Target="../tags/tag385.xml"/><Relationship Id="rId12" Type="http://schemas.openxmlformats.org/officeDocument/2006/relationships/tags" Target="../tags/tag384.xml"/><Relationship Id="rId11" Type="http://schemas.openxmlformats.org/officeDocument/2006/relationships/tags" Target="../tags/tag383.xml"/><Relationship Id="rId10" Type="http://schemas.openxmlformats.org/officeDocument/2006/relationships/tags" Target="../tags/tag382.xml"/><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9" Type="http://schemas.openxmlformats.org/officeDocument/2006/relationships/tags" Target="../tags/tag411.xml"/><Relationship Id="rId8" Type="http://schemas.openxmlformats.org/officeDocument/2006/relationships/tags" Target="../tags/tag410.xml"/><Relationship Id="rId7" Type="http://schemas.openxmlformats.org/officeDocument/2006/relationships/tags" Target="../tags/tag409.xml"/><Relationship Id="rId6" Type="http://schemas.openxmlformats.org/officeDocument/2006/relationships/tags" Target="../tags/tag408.xml"/><Relationship Id="rId5" Type="http://schemas.openxmlformats.org/officeDocument/2006/relationships/tags" Target="../tags/tag407.xml"/><Relationship Id="rId4" Type="http://schemas.openxmlformats.org/officeDocument/2006/relationships/tags" Target="../tags/tag406.xml"/><Relationship Id="rId32" Type="http://schemas.openxmlformats.org/officeDocument/2006/relationships/notesSlide" Target="../notesSlides/notesSlide54.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05.xml"/><Relationship Id="rId29" Type="http://schemas.openxmlformats.org/officeDocument/2006/relationships/image" Target="../media/image1.png"/><Relationship Id="rId28" Type="http://schemas.openxmlformats.org/officeDocument/2006/relationships/tags" Target="../tags/tag430.xml"/><Relationship Id="rId27" Type="http://schemas.openxmlformats.org/officeDocument/2006/relationships/tags" Target="../tags/tag429.xml"/><Relationship Id="rId26" Type="http://schemas.openxmlformats.org/officeDocument/2006/relationships/tags" Target="../tags/tag428.xml"/><Relationship Id="rId25" Type="http://schemas.openxmlformats.org/officeDocument/2006/relationships/tags" Target="../tags/tag427.xml"/><Relationship Id="rId24" Type="http://schemas.openxmlformats.org/officeDocument/2006/relationships/tags" Target="../tags/tag426.xml"/><Relationship Id="rId23" Type="http://schemas.openxmlformats.org/officeDocument/2006/relationships/tags" Target="../tags/tag425.xml"/><Relationship Id="rId22" Type="http://schemas.openxmlformats.org/officeDocument/2006/relationships/tags" Target="../tags/tag424.xml"/><Relationship Id="rId21" Type="http://schemas.openxmlformats.org/officeDocument/2006/relationships/tags" Target="../tags/tag423.xml"/><Relationship Id="rId20" Type="http://schemas.openxmlformats.org/officeDocument/2006/relationships/tags" Target="../tags/tag422.xml"/><Relationship Id="rId2" Type="http://schemas.openxmlformats.org/officeDocument/2006/relationships/tags" Target="../tags/tag404.xml"/><Relationship Id="rId19" Type="http://schemas.openxmlformats.org/officeDocument/2006/relationships/tags" Target="../tags/tag421.xml"/><Relationship Id="rId18" Type="http://schemas.openxmlformats.org/officeDocument/2006/relationships/tags" Target="../tags/tag420.xml"/><Relationship Id="rId17" Type="http://schemas.openxmlformats.org/officeDocument/2006/relationships/tags" Target="../tags/tag419.xml"/><Relationship Id="rId16" Type="http://schemas.openxmlformats.org/officeDocument/2006/relationships/tags" Target="../tags/tag418.xml"/><Relationship Id="rId15" Type="http://schemas.openxmlformats.org/officeDocument/2006/relationships/tags" Target="../tags/tag417.xml"/><Relationship Id="rId14" Type="http://schemas.openxmlformats.org/officeDocument/2006/relationships/tags" Target="../tags/tag416.xml"/><Relationship Id="rId13" Type="http://schemas.openxmlformats.org/officeDocument/2006/relationships/tags" Target="../tags/tag415.xml"/><Relationship Id="rId12" Type="http://schemas.openxmlformats.org/officeDocument/2006/relationships/tags" Target="../tags/tag414.xml"/><Relationship Id="rId11" Type="http://schemas.openxmlformats.org/officeDocument/2006/relationships/tags" Target="../tags/tag413.xml"/><Relationship Id="rId10" Type="http://schemas.openxmlformats.org/officeDocument/2006/relationships/tags" Target="../tags/tag412.xml"/><Relationship Id="rId1" Type="http://schemas.openxmlformats.org/officeDocument/2006/relationships/tags" Target="../tags/tag403.xml"/></Relationships>
</file>

<file path=ppt/slides/_rels/slide55.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2" Type="http://schemas.openxmlformats.org/officeDocument/2006/relationships/notesSlide" Target="../notesSlides/notesSlide55.xml"/><Relationship Id="rId31" Type="http://schemas.openxmlformats.org/officeDocument/2006/relationships/slideLayout" Target="../slideLayouts/slideLayout18.xml"/><Relationship Id="rId30" Type="http://schemas.openxmlformats.org/officeDocument/2006/relationships/tags" Target="../tags/tag458.xml"/><Relationship Id="rId3" Type="http://schemas.openxmlformats.org/officeDocument/2006/relationships/tags" Target="../tags/tag431.xml"/><Relationship Id="rId29" Type="http://schemas.openxmlformats.org/officeDocument/2006/relationships/tags" Target="../tags/tag457.xml"/><Relationship Id="rId28" Type="http://schemas.openxmlformats.org/officeDocument/2006/relationships/tags" Target="../tags/tag456.xml"/><Relationship Id="rId27" Type="http://schemas.openxmlformats.org/officeDocument/2006/relationships/tags" Target="../tags/tag455.xml"/><Relationship Id="rId26" Type="http://schemas.openxmlformats.org/officeDocument/2006/relationships/tags" Target="../tags/tag454.xml"/><Relationship Id="rId25" Type="http://schemas.openxmlformats.org/officeDocument/2006/relationships/tags" Target="../tags/tag453.xml"/><Relationship Id="rId24" Type="http://schemas.openxmlformats.org/officeDocument/2006/relationships/tags" Target="../tags/tag452.xml"/><Relationship Id="rId23" Type="http://schemas.openxmlformats.org/officeDocument/2006/relationships/tags" Target="../tags/tag451.xml"/><Relationship Id="rId22" Type="http://schemas.openxmlformats.org/officeDocument/2006/relationships/tags" Target="../tags/tag450.xml"/><Relationship Id="rId21" Type="http://schemas.openxmlformats.org/officeDocument/2006/relationships/tags" Target="../tags/tag449.xml"/><Relationship Id="rId20" Type="http://schemas.openxmlformats.org/officeDocument/2006/relationships/tags" Target="../tags/tag448.xml"/><Relationship Id="rId2" Type="http://schemas.microsoft.com/office/2007/relationships/hdphoto" Target="../media/image2.wdp"/><Relationship Id="rId19" Type="http://schemas.openxmlformats.org/officeDocument/2006/relationships/tags" Target="../tags/tag447.xml"/><Relationship Id="rId18" Type="http://schemas.openxmlformats.org/officeDocument/2006/relationships/tags" Target="../tags/tag446.xml"/><Relationship Id="rId17" Type="http://schemas.openxmlformats.org/officeDocument/2006/relationships/tags" Target="../tags/tag445.xml"/><Relationship Id="rId16" Type="http://schemas.openxmlformats.org/officeDocument/2006/relationships/tags" Target="../tags/tag444.xml"/><Relationship Id="rId15" Type="http://schemas.openxmlformats.org/officeDocument/2006/relationships/tags" Target="../tags/tag443.xml"/><Relationship Id="rId14" Type="http://schemas.openxmlformats.org/officeDocument/2006/relationships/tags" Target="../tags/tag442.xml"/><Relationship Id="rId13" Type="http://schemas.openxmlformats.org/officeDocument/2006/relationships/tags" Target="../tags/tag441.xml"/><Relationship Id="rId12" Type="http://schemas.openxmlformats.org/officeDocument/2006/relationships/tags" Target="../tags/tag440.xml"/><Relationship Id="rId11" Type="http://schemas.openxmlformats.org/officeDocument/2006/relationships/tags" Target="../tags/tag439.xml"/><Relationship Id="rId10" Type="http://schemas.openxmlformats.org/officeDocument/2006/relationships/tags" Target="../tags/tag438.xml"/><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9" Type="http://schemas.openxmlformats.org/officeDocument/2006/relationships/tags" Target="../tags/tag465.xml"/><Relationship Id="rId8" Type="http://schemas.openxmlformats.org/officeDocument/2006/relationships/tags" Target="../tags/tag464.xml"/><Relationship Id="rId7" Type="http://schemas.openxmlformats.org/officeDocument/2006/relationships/tags" Target="../tags/tag463.xml"/><Relationship Id="rId6" Type="http://schemas.openxmlformats.org/officeDocument/2006/relationships/tags" Target="../tags/tag462.xml"/><Relationship Id="rId5" Type="http://schemas.openxmlformats.org/officeDocument/2006/relationships/tags" Target="../tags/tag461.xml"/><Relationship Id="rId4" Type="http://schemas.openxmlformats.org/officeDocument/2006/relationships/tags" Target="../tags/tag460.xml"/><Relationship Id="rId32" Type="http://schemas.openxmlformats.org/officeDocument/2006/relationships/notesSlide" Target="../notesSlides/notesSlide57.xml"/><Relationship Id="rId31" Type="http://schemas.openxmlformats.org/officeDocument/2006/relationships/slideLayout" Target="../slideLayouts/slideLayout18.xml"/><Relationship Id="rId30" Type="http://schemas.openxmlformats.org/officeDocument/2006/relationships/tags" Target="../tags/tag486.xml"/><Relationship Id="rId3" Type="http://schemas.openxmlformats.org/officeDocument/2006/relationships/tags" Target="../tags/tag459.xml"/><Relationship Id="rId29" Type="http://schemas.openxmlformats.org/officeDocument/2006/relationships/tags" Target="../tags/tag485.xml"/><Relationship Id="rId28" Type="http://schemas.openxmlformats.org/officeDocument/2006/relationships/tags" Target="../tags/tag484.xml"/><Relationship Id="rId27" Type="http://schemas.openxmlformats.org/officeDocument/2006/relationships/tags" Target="../tags/tag483.xml"/><Relationship Id="rId26" Type="http://schemas.openxmlformats.org/officeDocument/2006/relationships/tags" Target="../tags/tag482.xml"/><Relationship Id="rId25" Type="http://schemas.openxmlformats.org/officeDocument/2006/relationships/tags" Target="../tags/tag481.xml"/><Relationship Id="rId24" Type="http://schemas.openxmlformats.org/officeDocument/2006/relationships/tags" Target="../tags/tag480.xml"/><Relationship Id="rId23" Type="http://schemas.openxmlformats.org/officeDocument/2006/relationships/tags" Target="../tags/tag479.xml"/><Relationship Id="rId22" Type="http://schemas.openxmlformats.org/officeDocument/2006/relationships/tags" Target="../tags/tag478.xml"/><Relationship Id="rId21" Type="http://schemas.openxmlformats.org/officeDocument/2006/relationships/tags" Target="../tags/tag477.xml"/><Relationship Id="rId20" Type="http://schemas.openxmlformats.org/officeDocument/2006/relationships/tags" Target="../tags/tag476.xml"/><Relationship Id="rId2" Type="http://schemas.microsoft.com/office/2007/relationships/hdphoto" Target="../media/image2.wdp"/><Relationship Id="rId19" Type="http://schemas.openxmlformats.org/officeDocument/2006/relationships/tags" Target="../tags/tag475.xml"/><Relationship Id="rId18" Type="http://schemas.openxmlformats.org/officeDocument/2006/relationships/tags" Target="../tags/tag474.xml"/><Relationship Id="rId17" Type="http://schemas.openxmlformats.org/officeDocument/2006/relationships/tags" Target="../tags/tag473.xml"/><Relationship Id="rId16" Type="http://schemas.openxmlformats.org/officeDocument/2006/relationships/tags" Target="../tags/tag472.xml"/><Relationship Id="rId15" Type="http://schemas.openxmlformats.org/officeDocument/2006/relationships/tags" Target="../tags/tag471.xml"/><Relationship Id="rId14" Type="http://schemas.openxmlformats.org/officeDocument/2006/relationships/tags" Target="../tags/tag470.xml"/><Relationship Id="rId13" Type="http://schemas.openxmlformats.org/officeDocument/2006/relationships/tags" Target="../tags/tag469.xml"/><Relationship Id="rId12" Type="http://schemas.openxmlformats.org/officeDocument/2006/relationships/tags" Target="../tags/tag468.xml"/><Relationship Id="rId11" Type="http://schemas.openxmlformats.org/officeDocument/2006/relationships/tags" Target="../tags/tag467.xml"/><Relationship Id="rId10" Type="http://schemas.openxmlformats.org/officeDocument/2006/relationships/tags" Target="../tags/tag466.xml"/><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8.xml"/><Relationship Id="rId1" Type="http://schemas.openxmlformats.org/officeDocument/2006/relationships/image" Target="../media/image80.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18.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2" Type="http://schemas.openxmlformats.org/officeDocument/2006/relationships/notesSlide" Target="../notesSlides/notesSlide6.xml"/><Relationship Id="rId31" Type="http://schemas.openxmlformats.org/officeDocument/2006/relationships/slideLayout" Target="../slideLayouts/slideLayout18.xml"/><Relationship Id="rId30" Type="http://schemas.openxmlformats.org/officeDocument/2006/relationships/tags" Target="../tags/tag58.xml"/><Relationship Id="rId3" Type="http://schemas.openxmlformats.org/officeDocument/2006/relationships/tags" Target="../tags/tag31.xml"/><Relationship Id="rId29" Type="http://schemas.openxmlformats.org/officeDocument/2006/relationships/tags" Target="../tags/tag57.xml"/><Relationship Id="rId28" Type="http://schemas.openxmlformats.org/officeDocument/2006/relationships/tags" Target="../tags/tag56.xml"/><Relationship Id="rId27" Type="http://schemas.openxmlformats.org/officeDocument/2006/relationships/tags" Target="../tags/tag55.xml"/><Relationship Id="rId26" Type="http://schemas.openxmlformats.org/officeDocument/2006/relationships/tags" Target="../tags/tag54.xml"/><Relationship Id="rId25" Type="http://schemas.openxmlformats.org/officeDocument/2006/relationships/tags" Target="../tags/tag53.xml"/><Relationship Id="rId24" Type="http://schemas.openxmlformats.org/officeDocument/2006/relationships/tags" Target="../tags/tag52.xml"/><Relationship Id="rId23" Type="http://schemas.openxmlformats.org/officeDocument/2006/relationships/tags" Target="../tags/tag51.xml"/><Relationship Id="rId22" Type="http://schemas.openxmlformats.org/officeDocument/2006/relationships/tags" Target="../tags/tag50.xml"/><Relationship Id="rId21" Type="http://schemas.openxmlformats.org/officeDocument/2006/relationships/tags" Target="../tags/tag49.xml"/><Relationship Id="rId20" Type="http://schemas.openxmlformats.org/officeDocument/2006/relationships/tags" Target="../tags/tag48.xml"/><Relationship Id="rId2" Type="http://schemas.microsoft.com/office/2007/relationships/hdphoto" Target="../media/image2.wdp"/><Relationship Id="rId19" Type="http://schemas.openxmlformats.org/officeDocument/2006/relationships/tags" Target="../tags/tag47.xml"/><Relationship Id="rId18" Type="http://schemas.openxmlformats.org/officeDocument/2006/relationships/tags" Target="../tags/tag46.xml"/><Relationship Id="rId17" Type="http://schemas.openxmlformats.org/officeDocument/2006/relationships/tags" Target="../tags/tag45.xml"/><Relationship Id="rId16" Type="http://schemas.openxmlformats.org/officeDocument/2006/relationships/tags" Target="../tags/tag44.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2" Type="http://schemas.openxmlformats.org/officeDocument/2006/relationships/notesSlide" Target="../notesSlides/notesSlide60.xml"/><Relationship Id="rId31" Type="http://schemas.openxmlformats.org/officeDocument/2006/relationships/slideLayout" Target="../slideLayouts/slideLayout18.xml"/><Relationship Id="rId30" Type="http://schemas.openxmlformats.org/officeDocument/2006/relationships/tags" Target="../tags/tag514.xml"/><Relationship Id="rId3" Type="http://schemas.openxmlformats.org/officeDocument/2006/relationships/tags" Target="../tags/tag487.xml"/><Relationship Id="rId29" Type="http://schemas.openxmlformats.org/officeDocument/2006/relationships/tags" Target="../tags/tag513.xml"/><Relationship Id="rId28" Type="http://schemas.openxmlformats.org/officeDocument/2006/relationships/tags" Target="../tags/tag512.xml"/><Relationship Id="rId27" Type="http://schemas.openxmlformats.org/officeDocument/2006/relationships/tags" Target="../tags/tag511.xml"/><Relationship Id="rId26" Type="http://schemas.openxmlformats.org/officeDocument/2006/relationships/tags" Target="../tags/tag510.xml"/><Relationship Id="rId25" Type="http://schemas.openxmlformats.org/officeDocument/2006/relationships/tags" Target="../tags/tag509.xml"/><Relationship Id="rId24" Type="http://schemas.openxmlformats.org/officeDocument/2006/relationships/tags" Target="../tags/tag508.xml"/><Relationship Id="rId23" Type="http://schemas.openxmlformats.org/officeDocument/2006/relationships/tags" Target="../tags/tag507.xml"/><Relationship Id="rId22" Type="http://schemas.openxmlformats.org/officeDocument/2006/relationships/tags" Target="../tags/tag506.xml"/><Relationship Id="rId21" Type="http://schemas.openxmlformats.org/officeDocument/2006/relationships/tags" Target="../tags/tag505.xml"/><Relationship Id="rId20" Type="http://schemas.openxmlformats.org/officeDocument/2006/relationships/tags" Target="../tags/tag504.xml"/><Relationship Id="rId2" Type="http://schemas.microsoft.com/office/2007/relationships/hdphoto" Target="../media/image2.wdp"/><Relationship Id="rId19" Type="http://schemas.openxmlformats.org/officeDocument/2006/relationships/tags" Target="../tags/tag503.xml"/><Relationship Id="rId18" Type="http://schemas.openxmlformats.org/officeDocument/2006/relationships/tags" Target="../tags/tag502.xml"/><Relationship Id="rId17" Type="http://schemas.openxmlformats.org/officeDocument/2006/relationships/tags" Target="../tags/tag501.xml"/><Relationship Id="rId16" Type="http://schemas.openxmlformats.org/officeDocument/2006/relationships/tags" Target="../tags/tag500.xml"/><Relationship Id="rId15" Type="http://schemas.openxmlformats.org/officeDocument/2006/relationships/tags" Target="../tags/tag499.xml"/><Relationship Id="rId14" Type="http://schemas.openxmlformats.org/officeDocument/2006/relationships/tags" Target="../tags/tag498.xml"/><Relationship Id="rId13" Type="http://schemas.openxmlformats.org/officeDocument/2006/relationships/tags" Target="../tags/tag497.xml"/><Relationship Id="rId12" Type="http://schemas.openxmlformats.org/officeDocument/2006/relationships/tags" Target="../tags/tag496.xml"/><Relationship Id="rId11" Type="http://schemas.openxmlformats.org/officeDocument/2006/relationships/tags" Target="../tags/tag495.xml"/><Relationship Id="rId10" Type="http://schemas.openxmlformats.org/officeDocument/2006/relationships/tags" Target="../tags/tag494.xml"/><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8.xml"/><Relationship Id="rId2" Type="http://schemas.openxmlformats.org/officeDocument/2006/relationships/image" Target="../media/image86.png"/><Relationship Id="rId1" Type="http://schemas.openxmlformats.org/officeDocument/2006/relationships/image" Target="../media/image85.png"/></Relationships>
</file>

<file path=ppt/slides/_rels/slide62.xml.rels><?xml version="1.0" encoding="UTF-8" standalone="yes"?>
<Relationships xmlns="http://schemas.openxmlformats.org/package/2006/relationships"><Relationship Id="rId9" Type="http://schemas.openxmlformats.org/officeDocument/2006/relationships/tags" Target="../tags/tag521.xml"/><Relationship Id="rId8" Type="http://schemas.openxmlformats.org/officeDocument/2006/relationships/tags" Target="../tags/tag520.xml"/><Relationship Id="rId7" Type="http://schemas.openxmlformats.org/officeDocument/2006/relationships/tags" Target="../tags/tag519.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32" Type="http://schemas.openxmlformats.org/officeDocument/2006/relationships/notesSlide" Target="../notesSlides/notesSlide62.xml"/><Relationship Id="rId31" Type="http://schemas.openxmlformats.org/officeDocument/2006/relationships/slideLayout" Target="../slideLayouts/slideLayout18.xml"/><Relationship Id="rId30" Type="http://schemas.openxmlformats.org/officeDocument/2006/relationships/tags" Target="../tags/tag542.xml"/><Relationship Id="rId3" Type="http://schemas.openxmlformats.org/officeDocument/2006/relationships/tags" Target="../tags/tag515.xml"/><Relationship Id="rId29" Type="http://schemas.openxmlformats.org/officeDocument/2006/relationships/tags" Target="../tags/tag541.xml"/><Relationship Id="rId28" Type="http://schemas.openxmlformats.org/officeDocument/2006/relationships/tags" Target="../tags/tag540.xml"/><Relationship Id="rId27" Type="http://schemas.openxmlformats.org/officeDocument/2006/relationships/tags" Target="../tags/tag539.xml"/><Relationship Id="rId26" Type="http://schemas.openxmlformats.org/officeDocument/2006/relationships/tags" Target="../tags/tag538.xml"/><Relationship Id="rId25" Type="http://schemas.openxmlformats.org/officeDocument/2006/relationships/tags" Target="../tags/tag537.xml"/><Relationship Id="rId24" Type="http://schemas.openxmlformats.org/officeDocument/2006/relationships/tags" Target="../tags/tag536.xml"/><Relationship Id="rId23" Type="http://schemas.openxmlformats.org/officeDocument/2006/relationships/tags" Target="../tags/tag535.xml"/><Relationship Id="rId22" Type="http://schemas.openxmlformats.org/officeDocument/2006/relationships/tags" Target="../tags/tag534.xml"/><Relationship Id="rId21" Type="http://schemas.openxmlformats.org/officeDocument/2006/relationships/tags" Target="../tags/tag533.xml"/><Relationship Id="rId20" Type="http://schemas.openxmlformats.org/officeDocument/2006/relationships/tags" Target="../tags/tag532.xml"/><Relationship Id="rId2" Type="http://schemas.microsoft.com/office/2007/relationships/hdphoto" Target="../media/image2.wdp"/><Relationship Id="rId19" Type="http://schemas.openxmlformats.org/officeDocument/2006/relationships/tags" Target="../tags/tag531.xml"/><Relationship Id="rId18" Type="http://schemas.openxmlformats.org/officeDocument/2006/relationships/tags" Target="../tags/tag530.xml"/><Relationship Id="rId17" Type="http://schemas.openxmlformats.org/officeDocument/2006/relationships/tags" Target="../tags/tag529.xml"/><Relationship Id="rId16" Type="http://schemas.openxmlformats.org/officeDocument/2006/relationships/tags" Target="../tags/tag528.xml"/><Relationship Id="rId15" Type="http://schemas.openxmlformats.org/officeDocument/2006/relationships/tags" Target="../tags/tag527.xml"/><Relationship Id="rId14" Type="http://schemas.openxmlformats.org/officeDocument/2006/relationships/tags" Target="../tags/tag526.xml"/><Relationship Id="rId13" Type="http://schemas.openxmlformats.org/officeDocument/2006/relationships/tags" Target="../tags/tag525.xml"/><Relationship Id="rId12" Type="http://schemas.openxmlformats.org/officeDocument/2006/relationships/tags" Target="../tags/tag524.xml"/><Relationship Id="rId11" Type="http://schemas.openxmlformats.org/officeDocument/2006/relationships/tags" Target="../tags/tag523.xml"/><Relationship Id="rId10" Type="http://schemas.openxmlformats.org/officeDocument/2006/relationships/tags" Target="../tags/tag522.xml"/><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9" Type="http://schemas.openxmlformats.org/officeDocument/2006/relationships/tags" Target="../tags/tag551.xml"/><Relationship Id="rId8" Type="http://schemas.openxmlformats.org/officeDocument/2006/relationships/tags" Target="../tags/tag550.xml"/><Relationship Id="rId7" Type="http://schemas.openxmlformats.org/officeDocument/2006/relationships/tags" Target="../tags/tag549.xml"/><Relationship Id="rId6" Type="http://schemas.openxmlformats.org/officeDocument/2006/relationships/tags" Target="../tags/tag548.xml"/><Relationship Id="rId5" Type="http://schemas.openxmlformats.org/officeDocument/2006/relationships/tags" Target="../tags/tag547.xml"/><Relationship Id="rId4" Type="http://schemas.openxmlformats.org/officeDocument/2006/relationships/tags" Target="../tags/tag546.xml"/><Relationship Id="rId32" Type="http://schemas.openxmlformats.org/officeDocument/2006/relationships/notesSlide" Target="../notesSlides/notesSlide65.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545.xml"/><Relationship Id="rId29" Type="http://schemas.openxmlformats.org/officeDocument/2006/relationships/image" Target="../media/image1.png"/><Relationship Id="rId28" Type="http://schemas.openxmlformats.org/officeDocument/2006/relationships/tags" Target="../tags/tag570.xml"/><Relationship Id="rId27" Type="http://schemas.openxmlformats.org/officeDocument/2006/relationships/tags" Target="../tags/tag569.xml"/><Relationship Id="rId26" Type="http://schemas.openxmlformats.org/officeDocument/2006/relationships/tags" Target="../tags/tag568.xml"/><Relationship Id="rId25" Type="http://schemas.openxmlformats.org/officeDocument/2006/relationships/tags" Target="../tags/tag567.xml"/><Relationship Id="rId24" Type="http://schemas.openxmlformats.org/officeDocument/2006/relationships/tags" Target="../tags/tag566.xml"/><Relationship Id="rId23" Type="http://schemas.openxmlformats.org/officeDocument/2006/relationships/tags" Target="../tags/tag565.xml"/><Relationship Id="rId22" Type="http://schemas.openxmlformats.org/officeDocument/2006/relationships/tags" Target="../tags/tag564.xml"/><Relationship Id="rId21" Type="http://schemas.openxmlformats.org/officeDocument/2006/relationships/tags" Target="../tags/tag563.xml"/><Relationship Id="rId20" Type="http://schemas.openxmlformats.org/officeDocument/2006/relationships/tags" Target="../tags/tag562.xml"/><Relationship Id="rId2" Type="http://schemas.openxmlformats.org/officeDocument/2006/relationships/tags" Target="../tags/tag544.xml"/><Relationship Id="rId19" Type="http://schemas.openxmlformats.org/officeDocument/2006/relationships/tags" Target="../tags/tag561.xml"/><Relationship Id="rId18" Type="http://schemas.openxmlformats.org/officeDocument/2006/relationships/tags" Target="../tags/tag560.xml"/><Relationship Id="rId17" Type="http://schemas.openxmlformats.org/officeDocument/2006/relationships/tags" Target="../tags/tag559.xml"/><Relationship Id="rId16" Type="http://schemas.openxmlformats.org/officeDocument/2006/relationships/tags" Target="../tags/tag558.xml"/><Relationship Id="rId15" Type="http://schemas.openxmlformats.org/officeDocument/2006/relationships/tags" Target="../tags/tag557.xml"/><Relationship Id="rId14" Type="http://schemas.openxmlformats.org/officeDocument/2006/relationships/tags" Target="../tags/tag556.xml"/><Relationship Id="rId13" Type="http://schemas.openxmlformats.org/officeDocument/2006/relationships/tags" Target="../tags/tag555.xml"/><Relationship Id="rId12" Type="http://schemas.openxmlformats.org/officeDocument/2006/relationships/tags" Target="../tags/tag554.xml"/><Relationship Id="rId11" Type="http://schemas.openxmlformats.org/officeDocument/2006/relationships/tags" Target="../tags/tag553.xml"/><Relationship Id="rId10" Type="http://schemas.openxmlformats.org/officeDocument/2006/relationships/tags" Target="../tags/tag552.xml"/><Relationship Id="rId1" Type="http://schemas.openxmlformats.org/officeDocument/2006/relationships/tags" Target="../tags/tag543.xml"/></Relationships>
</file>

<file path=ppt/slides/_rels/slide66.xml.rels><?xml version="1.0" encoding="UTF-8" standalone="yes"?>
<Relationships xmlns="http://schemas.openxmlformats.org/package/2006/relationships"><Relationship Id="rId9" Type="http://schemas.openxmlformats.org/officeDocument/2006/relationships/tags" Target="../tags/tag577.xml"/><Relationship Id="rId8" Type="http://schemas.openxmlformats.org/officeDocument/2006/relationships/tags" Target="../tags/tag576.xml"/><Relationship Id="rId7" Type="http://schemas.openxmlformats.org/officeDocument/2006/relationships/tags" Target="../tags/tag575.xml"/><Relationship Id="rId6" Type="http://schemas.openxmlformats.org/officeDocument/2006/relationships/tags" Target="../tags/tag574.xml"/><Relationship Id="rId5" Type="http://schemas.openxmlformats.org/officeDocument/2006/relationships/tags" Target="../tags/tag573.xml"/><Relationship Id="rId4" Type="http://schemas.openxmlformats.org/officeDocument/2006/relationships/tags" Target="../tags/tag572.xml"/><Relationship Id="rId32" Type="http://schemas.openxmlformats.org/officeDocument/2006/relationships/notesSlide" Target="../notesSlides/notesSlide66.xml"/><Relationship Id="rId31" Type="http://schemas.openxmlformats.org/officeDocument/2006/relationships/slideLayout" Target="../slideLayouts/slideLayout18.xml"/><Relationship Id="rId30" Type="http://schemas.openxmlformats.org/officeDocument/2006/relationships/tags" Target="../tags/tag598.xml"/><Relationship Id="rId3" Type="http://schemas.openxmlformats.org/officeDocument/2006/relationships/tags" Target="../tags/tag571.xml"/><Relationship Id="rId29" Type="http://schemas.openxmlformats.org/officeDocument/2006/relationships/tags" Target="../tags/tag597.xml"/><Relationship Id="rId28" Type="http://schemas.openxmlformats.org/officeDocument/2006/relationships/tags" Target="../tags/tag596.xml"/><Relationship Id="rId27" Type="http://schemas.openxmlformats.org/officeDocument/2006/relationships/tags" Target="../tags/tag595.xml"/><Relationship Id="rId26" Type="http://schemas.openxmlformats.org/officeDocument/2006/relationships/tags" Target="../tags/tag594.xml"/><Relationship Id="rId25" Type="http://schemas.openxmlformats.org/officeDocument/2006/relationships/tags" Target="../tags/tag593.xml"/><Relationship Id="rId24" Type="http://schemas.openxmlformats.org/officeDocument/2006/relationships/tags" Target="../tags/tag592.xml"/><Relationship Id="rId23" Type="http://schemas.openxmlformats.org/officeDocument/2006/relationships/tags" Target="../tags/tag591.xml"/><Relationship Id="rId22" Type="http://schemas.openxmlformats.org/officeDocument/2006/relationships/tags" Target="../tags/tag590.xml"/><Relationship Id="rId21" Type="http://schemas.openxmlformats.org/officeDocument/2006/relationships/tags" Target="../tags/tag589.xml"/><Relationship Id="rId20" Type="http://schemas.openxmlformats.org/officeDocument/2006/relationships/tags" Target="../tags/tag588.xml"/><Relationship Id="rId2" Type="http://schemas.microsoft.com/office/2007/relationships/hdphoto" Target="../media/image2.wdp"/><Relationship Id="rId19" Type="http://schemas.openxmlformats.org/officeDocument/2006/relationships/tags" Target="../tags/tag587.xml"/><Relationship Id="rId18" Type="http://schemas.openxmlformats.org/officeDocument/2006/relationships/tags" Target="../tags/tag586.xml"/><Relationship Id="rId17" Type="http://schemas.openxmlformats.org/officeDocument/2006/relationships/tags" Target="../tags/tag585.xml"/><Relationship Id="rId16" Type="http://schemas.openxmlformats.org/officeDocument/2006/relationships/tags" Target="../tags/tag584.xml"/><Relationship Id="rId15" Type="http://schemas.openxmlformats.org/officeDocument/2006/relationships/tags" Target="../tags/tag583.xml"/><Relationship Id="rId14" Type="http://schemas.openxmlformats.org/officeDocument/2006/relationships/tags" Target="../tags/tag582.xml"/><Relationship Id="rId13" Type="http://schemas.openxmlformats.org/officeDocument/2006/relationships/tags" Target="../tags/tag581.xml"/><Relationship Id="rId12" Type="http://schemas.openxmlformats.org/officeDocument/2006/relationships/tags" Target="../tags/tag580.xml"/><Relationship Id="rId11" Type="http://schemas.openxmlformats.org/officeDocument/2006/relationships/tags" Target="../tags/tag579.xml"/><Relationship Id="rId10" Type="http://schemas.openxmlformats.org/officeDocument/2006/relationships/tags" Target="../tags/tag578.xml"/><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9" Type="http://schemas.openxmlformats.org/officeDocument/2006/relationships/tags" Target="../tags/tag605.xml"/><Relationship Id="rId8" Type="http://schemas.openxmlformats.org/officeDocument/2006/relationships/tags" Target="../tags/tag604.xml"/><Relationship Id="rId7" Type="http://schemas.openxmlformats.org/officeDocument/2006/relationships/tags" Target="../tags/tag603.xml"/><Relationship Id="rId6" Type="http://schemas.openxmlformats.org/officeDocument/2006/relationships/tags" Target="../tags/tag602.xml"/><Relationship Id="rId5" Type="http://schemas.openxmlformats.org/officeDocument/2006/relationships/tags" Target="../tags/tag601.xml"/><Relationship Id="rId4" Type="http://schemas.openxmlformats.org/officeDocument/2006/relationships/tags" Target="../tags/tag600.xml"/><Relationship Id="rId32" Type="http://schemas.openxmlformats.org/officeDocument/2006/relationships/notesSlide" Target="../notesSlides/notesSlide68.xml"/><Relationship Id="rId31" Type="http://schemas.openxmlformats.org/officeDocument/2006/relationships/slideLayout" Target="../slideLayouts/slideLayout18.xml"/><Relationship Id="rId30" Type="http://schemas.openxmlformats.org/officeDocument/2006/relationships/tags" Target="../tags/tag626.xml"/><Relationship Id="rId3" Type="http://schemas.openxmlformats.org/officeDocument/2006/relationships/tags" Target="../tags/tag599.xml"/><Relationship Id="rId29" Type="http://schemas.openxmlformats.org/officeDocument/2006/relationships/tags" Target="../tags/tag625.xml"/><Relationship Id="rId28" Type="http://schemas.openxmlformats.org/officeDocument/2006/relationships/tags" Target="../tags/tag624.xml"/><Relationship Id="rId27" Type="http://schemas.openxmlformats.org/officeDocument/2006/relationships/tags" Target="../tags/tag623.xml"/><Relationship Id="rId26" Type="http://schemas.openxmlformats.org/officeDocument/2006/relationships/tags" Target="../tags/tag622.xml"/><Relationship Id="rId25" Type="http://schemas.openxmlformats.org/officeDocument/2006/relationships/tags" Target="../tags/tag621.xml"/><Relationship Id="rId24" Type="http://schemas.openxmlformats.org/officeDocument/2006/relationships/tags" Target="../tags/tag620.xml"/><Relationship Id="rId23" Type="http://schemas.openxmlformats.org/officeDocument/2006/relationships/tags" Target="../tags/tag619.xml"/><Relationship Id="rId22" Type="http://schemas.openxmlformats.org/officeDocument/2006/relationships/tags" Target="../tags/tag618.xml"/><Relationship Id="rId21" Type="http://schemas.openxmlformats.org/officeDocument/2006/relationships/tags" Target="../tags/tag617.xml"/><Relationship Id="rId20" Type="http://schemas.openxmlformats.org/officeDocument/2006/relationships/tags" Target="../tags/tag616.xml"/><Relationship Id="rId2" Type="http://schemas.microsoft.com/office/2007/relationships/hdphoto" Target="../media/image2.wdp"/><Relationship Id="rId19" Type="http://schemas.openxmlformats.org/officeDocument/2006/relationships/tags" Target="../tags/tag615.xml"/><Relationship Id="rId18" Type="http://schemas.openxmlformats.org/officeDocument/2006/relationships/tags" Target="../tags/tag614.xml"/><Relationship Id="rId17" Type="http://schemas.openxmlformats.org/officeDocument/2006/relationships/tags" Target="../tags/tag613.xml"/><Relationship Id="rId16" Type="http://schemas.openxmlformats.org/officeDocument/2006/relationships/tags" Target="../tags/tag612.xml"/><Relationship Id="rId15" Type="http://schemas.openxmlformats.org/officeDocument/2006/relationships/tags" Target="../tags/tag611.xml"/><Relationship Id="rId14" Type="http://schemas.openxmlformats.org/officeDocument/2006/relationships/tags" Target="../tags/tag610.xml"/><Relationship Id="rId13" Type="http://schemas.openxmlformats.org/officeDocument/2006/relationships/tags" Target="../tags/tag609.xml"/><Relationship Id="rId12" Type="http://schemas.openxmlformats.org/officeDocument/2006/relationships/tags" Target="../tags/tag608.xml"/><Relationship Id="rId11" Type="http://schemas.openxmlformats.org/officeDocument/2006/relationships/tags" Target="../tags/tag607.xml"/><Relationship Id="rId10" Type="http://schemas.openxmlformats.org/officeDocument/2006/relationships/tags" Target="../tags/tag606.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9" Type="http://schemas.openxmlformats.org/officeDocument/2006/relationships/image" Target="../media/image91.png"/><Relationship Id="rId8" Type="http://schemas.openxmlformats.org/officeDocument/2006/relationships/customXml" Target="../ink/ink16.xml"/><Relationship Id="rId7" Type="http://schemas.openxmlformats.org/officeDocument/2006/relationships/image" Target="../media/image90.png"/><Relationship Id="rId6" Type="http://schemas.openxmlformats.org/officeDocument/2006/relationships/customXml" Target="../ink/ink15.xml"/><Relationship Id="rId5" Type="http://schemas.openxmlformats.org/officeDocument/2006/relationships/image" Target="../media/image89.png"/><Relationship Id="rId4" Type="http://schemas.openxmlformats.org/officeDocument/2006/relationships/customXml" Target="../ink/ink14.xml"/><Relationship Id="rId3" Type="http://schemas.openxmlformats.org/officeDocument/2006/relationships/image" Target="../media/image88.png"/><Relationship Id="rId2" Type="http://schemas.openxmlformats.org/officeDocument/2006/relationships/customXml" Target="../ink/ink13.xml"/><Relationship Id="rId14" Type="http://schemas.openxmlformats.org/officeDocument/2006/relationships/notesSlide" Target="../notesSlides/notesSlide69.xml"/><Relationship Id="rId13" Type="http://schemas.openxmlformats.org/officeDocument/2006/relationships/slideLayout" Target="../slideLayouts/slideLayout18.xml"/><Relationship Id="rId12" Type="http://schemas.openxmlformats.org/officeDocument/2006/relationships/image" Target="../media/image93.png"/><Relationship Id="rId11" Type="http://schemas.openxmlformats.org/officeDocument/2006/relationships/image" Target="../media/image92.png"/><Relationship Id="rId10" Type="http://schemas.openxmlformats.org/officeDocument/2006/relationships/customXml" Target="../ink/ink17.xml"/><Relationship Id="rId1" Type="http://schemas.openxmlformats.org/officeDocument/2006/relationships/image" Target="../media/image87.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18.xml"/><Relationship Id="rId2" Type="http://schemas.openxmlformats.org/officeDocument/2006/relationships/image" Target="../media/image95.png"/><Relationship Id="rId1" Type="http://schemas.openxmlformats.org/officeDocument/2006/relationships/image" Target="../media/image94.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18.xml"/><Relationship Id="rId2" Type="http://schemas.openxmlformats.org/officeDocument/2006/relationships/image" Target="../media/image97.png"/><Relationship Id="rId1" Type="http://schemas.openxmlformats.org/officeDocument/2006/relationships/image" Target="../media/image96.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8.xml"/><Relationship Id="rId2" Type="http://schemas.openxmlformats.org/officeDocument/2006/relationships/image" Target="../media/image99.png"/><Relationship Id="rId1" Type="http://schemas.openxmlformats.org/officeDocument/2006/relationships/image" Target="../media/image98.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18.xml"/><Relationship Id="rId2" Type="http://schemas.openxmlformats.org/officeDocument/2006/relationships/image" Target="../media/image101.png"/><Relationship Id="rId1" Type="http://schemas.openxmlformats.org/officeDocument/2006/relationships/image" Target="../media/image100.png"/></Relationships>
</file>

<file path=ppt/slides/_rels/slide74.xml.rels><?xml version="1.0" encoding="UTF-8" standalone="yes"?>
<Relationships xmlns="http://schemas.openxmlformats.org/package/2006/relationships"><Relationship Id="rId9" Type="http://schemas.openxmlformats.org/officeDocument/2006/relationships/tags" Target="../tags/tag633.xml"/><Relationship Id="rId8" Type="http://schemas.openxmlformats.org/officeDocument/2006/relationships/tags" Target="../tags/tag632.xml"/><Relationship Id="rId7" Type="http://schemas.openxmlformats.org/officeDocument/2006/relationships/tags" Target="../tags/tag631.xml"/><Relationship Id="rId6" Type="http://schemas.openxmlformats.org/officeDocument/2006/relationships/tags" Target="../tags/tag630.xml"/><Relationship Id="rId5" Type="http://schemas.openxmlformats.org/officeDocument/2006/relationships/tags" Target="../tags/tag629.xml"/><Relationship Id="rId4" Type="http://schemas.openxmlformats.org/officeDocument/2006/relationships/tags" Target="../tags/tag628.xml"/><Relationship Id="rId32" Type="http://schemas.openxmlformats.org/officeDocument/2006/relationships/notesSlide" Target="../notesSlides/notesSlide74.xml"/><Relationship Id="rId31" Type="http://schemas.openxmlformats.org/officeDocument/2006/relationships/slideLayout" Target="../slideLayouts/slideLayout18.xml"/><Relationship Id="rId30" Type="http://schemas.openxmlformats.org/officeDocument/2006/relationships/tags" Target="../tags/tag654.xml"/><Relationship Id="rId3" Type="http://schemas.openxmlformats.org/officeDocument/2006/relationships/tags" Target="../tags/tag627.xml"/><Relationship Id="rId29" Type="http://schemas.openxmlformats.org/officeDocument/2006/relationships/tags" Target="../tags/tag653.xml"/><Relationship Id="rId28" Type="http://schemas.openxmlformats.org/officeDocument/2006/relationships/tags" Target="../tags/tag652.xml"/><Relationship Id="rId27" Type="http://schemas.openxmlformats.org/officeDocument/2006/relationships/tags" Target="../tags/tag651.xml"/><Relationship Id="rId26" Type="http://schemas.openxmlformats.org/officeDocument/2006/relationships/tags" Target="../tags/tag650.xml"/><Relationship Id="rId25" Type="http://schemas.openxmlformats.org/officeDocument/2006/relationships/tags" Target="../tags/tag649.xml"/><Relationship Id="rId24" Type="http://schemas.openxmlformats.org/officeDocument/2006/relationships/tags" Target="../tags/tag648.xml"/><Relationship Id="rId23" Type="http://schemas.openxmlformats.org/officeDocument/2006/relationships/tags" Target="../tags/tag647.xml"/><Relationship Id="rId22" Type="http://schemas.openxmlformats.org/officeDocument/2006/relationships/tags" Target="../tags/tag646.xml"/><Relationship Id="rId21" Type="http://schemas.openxmlformats.org/officeDocument/2006/relationships/tags" Target="../tags/tag645.xml"/><Relationship Id="rId20" Type="http://schemas.openxmlformats.org/officeDocument/2006/relationships/tags" Target="../tags/tag644.xml"/><Relationship Id="rId2" Type="http://schemas.microsoft.com/office/2007/relationships/hdphoto" Target="../media/image2.wdp"/><Relationship Id="rId19" Type="http://schemas.openxmlformats.org/officeDocument/2006/relationships/tags" Target="../tags/tag643.xml"/><Relationship Id="rId18" Type="http://schemas.openxmlformats.org/officeDocument/2006/relationships/tags" Target="../tags/tag642.xml"/><Relationship Id="rId17" Type="http://schemas.openxmlformats.org/officeDocument/2006/relationships/tags" Target="../tags/tag641.xml"/><Relationship Id="rId16" Type="http://schemas.openxmlformats.org/officeDocument/2006/relationships/tags" Target="../tags/tag640.xml"/><Relationship Id="rId15" Type="http://schemas.openxmlformats.org/officeDocument/2006/relationships/tags" Target="../tags/tag639.xml"/><Relationship Id="rId14" Type="http://schemas.openxmlformats.org/officeDocument/2006/relationships/tags" Target="../tags/tag638.xml"/><Relationship Id="rId13" Type="http://schemas.openxmlformats.org/officeDocument/2006/relationships/tags" Target="../tags/tag637.xml"/><Relationship Id="rId12" Type="http://schemas.openxmlformats.org/officeDocument/2006/relationships/tags" Target="../tags/tag636.xml"/><Relationship Id="rId11" Type="http://schemas.openxmlformats.org/officeDocument/2006/relationships/tags" Target="../tags/tag635.xml"/><Relationship Id="rId10" Type="http://schemas.openxmlformats.org/officeDocument/2006/relationships/tags" Target="../tags/tag634.xml"/><Relationship Id="rId1" Type="http://schemas.openxmlformats.org/officeDocument/2006/relationships/image" Target="../media/image1.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18.xml"/><Relationship Id="rId3" Type="http://schemas.openxmlformats.org/officeDocument/2006/relationships/image" Target="../media/image102.png"/><Relationship Id="rId2" Type="http://schemas.openxmlformats.org/officeDocument/2006/relationships/tags" Target="../tags/tag656.xml"/><Relationship Id="rId1" Type="http://schemas.openxmlformats.org/officeDocument/2006/relationships/tags" Target="../tags/tag655.xml"/></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18.xml"/><Relationship Id="rId3" Type="http://schemas.openxmlformats.org/officeDocument/2006/relationships/image" Target="../media/image103.png"/><Relationship Id="rId2" Type="http://schemas.openxmlformats.org/officeDocument/2006/relationships/tags" Target="../tags/tag658.xml"/><Relationship Id="rId1" Type="http://schemas.openxmlformats.org/officeDocument/2006/relationships/tags" Target="../tags/tag657.xml"/></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18.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tags" Target="../tags/tag660.xml"/><Relationship Id="rId1" Type="http://schemas.openxmlformats.org/officeDocument/2006/relationships/tags" Target="../tags/tag659.xml"/></Relationships>
</file>

<file path=ppt/slides/_rels/slide78.xml.rels><?xml version="1.0" encoding="UTF-8" standalone="yes"?>
<Relationships xmlns="http://schemas.openxmlformats.org/package/2006/relationships"><Relationship Id="rId9" Type="http://schemas.openxmlformats.org/officeDocument/2006/relationships/tags" Target="../tags/tag667.xml"/><Relationship Id="rId8" Type="http://schemas.openxmlformats.org/officeDocument/2006/relationships/tags" Target="../tags/tag666.xml"/><Relationship Id="rId7" Type="http://schemas.openxmlformats.org/officeDocument/2006/relationships/tags" Target="../tags/tag665.xml"/><Relationship Id="rId6" Type="http://schemas.openxmlformats.org/officeDocument/2006/relationships/tags" Target="../tags/tag664.xml"/><Relationship Id="rId5" Type="http://schemas.openxmlformats.org/officeDocument/2006/relationships/tags" Target="../tags/tag663.xml"/><Relationship Id="rId4" Type="http://schemas.openxmlformats.org/officeDocument/2006/relationships/tags" Target="../tags/tag662.xml"/><Relationship Id="rId32" Type="http://schemas.openxmlformats.org/officeDocument/2006/relationships/notesSlide" Target="../notesSlides/notesSlide78.xml"/><Relationship Id="rId31" Type="http://schemas.openxmlformats.org/officeDocument/2006/relationships/slideLayout" Target="../slideLayouts/slideLayout18.xml"/><Relationship Id="rId30" Type="http://schemas.openxmlformats.org/officeDocument/2006/relationships/tags" Target="../tags/tag688.xml"/><Relationship Id="rId3" Type="http://schemas.openxmlformats.org/officeDocument/2006/relationships/tags" Target="../tags/tag661.xml"/><Relationship Id="rId29" Type="http://schemas.openxmlformats.org/officeDocument/2006/relationships/tags" Target="../tags/tag687.xml"/><Relationship Id="rId28" Type="http://schemas.openxmlformats.org/officeDocument/2006/relationships/tags" Target="../tags/tag686.xml"/><Relationship Id="rId27" Type="http://schemas.openxmlformats.org/officeDocument/2006/relationships/tags" Target="../tags/tag685.xml"/><Relationship Id="rId26" Type="http://schemas.openxmlformats.org/officeDocument/2006/relationships/tags" Target="../tags/tag684.xml"/><Relationship Id="rId25" Type="http://schemas.openxmlformats.org/officeDocument/2006/relationships/tags" Target="../tags/tag683.xml"/><Relationship Id="rId24" Type="http://schemas.openxmlformats.org/officeDocument/2006/relationships/tags" Target="../tags/tag682.xml"/><Relationship Id="rId23" Type="http://schemas.openxmlformats.org/officeDocument/2006/relationships/tags" Target="../tags/tag681.xml"/><Relationship Id="rId22" Type="http://schemas.openxmlformats.org/officeDocument/2006/relationships/tags" Target="../tags/tag680.xml"/><Relationship Id="rId21" Type="http://schemas.openxmlformats.org/officeDocument/2006/relationships/tags" Target="../tags/tag679.xml"/><Relationship Id="rId20" Type="http://schemas.openxmlformats.org/officeDocument/2006/relationships/tags" Target="../tags/tag678.xml"/><Relationship Id="rId2" Type="http://schemas.microsoft.com/office/2007/relationships/hdphoto" Target="../media/image2.wdp"/><Relationship Id="rId19" Type="http://schemas.openxmlformats.org/officeDocument/2006/relationships/tags" Target="../tags/tag677.xml"/><Relationship Id="rId18" Type="http://schemas.openxmlformats.org/officeDocument/2006/relationships/tags" Target="../tags/tag676.xml"/><Relationship Id="rId17" Type="http://schemas.openxmlformats.org/officeDocument/2006/relationships/tags" Target="../tags/tag675.xml"/><Relationship Id="rId16" Type="http://schemas.openxmlformats.org/officeDocument/2006/relationships/tags" Target="../tags/tag674.xml"/><Relationship Id="rId15" Type="http://schemas.openxmlformats.org/officeDocument/2006/relationships/tags" Target="../tags/tag673.xml"/><Relationship Id="rId14" Type="http://schemas.openxmlformats.org/officeDocument/2006/relationships/tags" Target="../tags/tag672.xml"/><Relationship Id="rId13" Type="http://schemas.openxmlformats.org/officeDocument/2006/relationships/tags" Target="../tags/tag671.xml"/><Relationship Id="rId12" Type="http://schemas.openxmlformats.org/officeDocument/2006/relationships/tags" Target="../tags/tag670.xml"/><Relationship Id="rId11" Type="http://schemas.openxmlformats.org/officeDocument/2006/relationships/tags" Target="../tags/tag669.xml"/><Relationship Id="rId10" Type="http://schemas.openxmlformats.org/officeDocument/2006/relationships/tags" Target="../tags/tag668.xml"/><Relationship Id="rId1" Type="http://schemas.openxmlformats.org/officeDocument/2006/relationships/image" Target="../media/image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8.xml"/><Relationship Id="rId2" Type="http://schemas.openxmlformats.org/officeDocument/2006/relationships/image" Target="../media/image8.png"/><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8.xml"/><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8.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p:cNvSpPr/>
          <p:nvPr/>
        </p:nvSpPr>
        <p:spPr>
          <a:xfrm>
            <a:off x="64336" y="2915945"/>
            <a:ext cx="4087664"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nSpc>
                <a:spcPct val="150000"/>
              </a:lnSpc>
              <a:buNone/>
            </a:pPr>
            <a:r>
              <a:rPr lang="en-US" altLang="zh-CN" sz="1400" b="1">
                <a:solidFill>
                  <a:schemeClr val="bg1"/>
                </a:solidFill>
                <a:effectLst/>
                <a:latin typeface="Arial" panose="020B0604020202020204" pitchFamily="34" charset="0"/>
                <a:cs typeface="Arial" panose="020B0604020202020204" pitchFamily="34" charset="0"/>
              </a:rPr>
              <a:t>Distributed Partial Quantum Consensus of Qubit Networks With Connected Topologies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5" name="圆角矩形 4"/>
          <p:cNvSpPr/>
          <p:nvPr/>
        </p:nvSpPr>
        <p:spPr>
          <a:xfrm>
            <a:off x="4368000" y="2915753"/>
            <a:ext cx="3456000"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latin typeface="Arial" panose="020B0604020202020204" pitchFamily="34" charset="0"/>
                <a:cs typeface="Arial" panose="020B0604020202020204" pitchFamily="34" charset="0"/>
              </a:rPr>
              <a:t>Stability analysis of quantum systems: A Lyapunov criterion and an invariance principle</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6" name="圆角矩形 5"/>
          <p:cNvSpPr/>
          <p:nvPr/>
        </p:nvSpPr>
        <p:spPr>
          <a:xfrm>
            <a:off x="8246328" y="2910286"/>
            <a:ext cx="3916315"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Learning to Learn Variational Quantum Algorithm</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7" name="圆角矩形 6"/>
          <p:cNvSpPr/>
          <p:nvPr/>
        </p:nvSpPr>
        <p:spPr>
          <a:xfrm>
            <a:off x="1983501" y="4789523"/>
            <a:ext cx="3981910"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Towards provably efficient quantum algorithms for large-scale machine learning models</a:t>
            </a:r>
            <a:endParaRPr lang="zh-CN" altLang="en-US" sz="1400" b="1" dirty="0">
              <a:latin typeface="Arial" panose="020B0604020202020204" pitchFamily="34" charset="0"/>
              <a:cs typeface="Arial" panose="020B0604020202020204" pitchFamily="34" charset="0"/>
              <a:sym typeface="+mn-ea"/>
            </a:endParaRPr>
          </a:p>
        </p:txBody>
      </p:sp>
      <p:sp>
        <p:nvSpPr>
          <p:cNvPr id="8" name="圆角矩形 7"/>
          <p:cNvSpPr/>
          <p:nvPr/>
        </p:nvSpPr>
        <p:spPr>
          <a:xfrm>
            <a:off x="6888000" y="4770816"/>
            <a:ext cx="3981911"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endParaRPr lang="en-US" altLang="zh-CN" sz="1400" b="1">
              <a:latin typeface="Arial" panose="020B0604020202020204" pitchFamily="34" charset="0"/>
              <a:cs typeface="Arial" panose="020B0604020202020204" pitchFamily="34" charset="0"/>
              <a:sym typeface="+mn-ea"/>
            </a:endParaRPr>
          </a:p>
          <a:p>
            <a:pPr algn="ctr">
              <a:lnSpc>
                <a:spcPct val="150000"/>
              </a:lnSpc>
            </a:pPr>
            <a:r>
              <a:rPr lang="en-US" altLang="zh-CN" sz="1400" b="1">
                <a:latin typeface="Arial" panose="020B0604020202020204" pitchFamily="34" charset="0"/>
                <a:cs typeface="Arial" panose="020B0604020202020204" pitchFamily="34" charset="0"/>
                <a:sym typeface="+mn-ea"/>
              </a:rPr>
              <a:t>Entanglement-Controlled Quantum Federated Learning</a:t>
            </a:r>
            <a:endParaRPr lang="en-US" altLang="zh-CN" sz="1400" b="1">
              <a:latin typeface="Arial" panose="020B0604020202020204" pitchFamily="34" charset="0"/>
              <a:cs typeface="Arial" panose="020B0604020202020204" pitchFamily="34" charset="0"/>
              <a:sym typeface="+mn-ea"/>
            </a:endParaRPr>
          </a:p>
          <a:p>
            <a:pPr algn="ctr">
              <a:lnSpc>
                <a:spcPct val="150000"/>
              </a:lnSpc>
            </a:pPr>
            <a:endParaRPr lang="zh-CN" altLang="en-US" sz="1400" b="1" dirty="0">
              <a:latin typeface="Arial" panose="020B0604020202020204" pitchFamily="34" charset="0"/>
              <a:cs typeface="Arial" panose="020B0604020202020204" pitchFamily="34" charset="0"/>
              <a:sym typeface="+mn-ea"/>
            </a:endParaRPr>
          </a:p>
        </p:txBody>
      </p:sp>
      <p:sp>
        <p:nvSpPr>
          <p:cNvPr id="17" name="文本框 16"/>
          <p:cNvSpPr txBox="1"/>
          <p:nvPr/>
        </p:nvSpPr>
        <p:spPr>
          <a:xfrm>
            <a:off x="526807" y="293199"/>
            <a:ext cx="11186276" cy="1478418"/>
          </a:xfrm>
          <a:prstGeom prst="rect">
            <a:avLst/>
          </a:prstGeom>
          <a:noFill/>
        </p:spPr>
        <p:txBody>
          <a:bodyPr wrap="square" rtlCol="0" anchor="t">
            <a:spAutoFit/>
          </a:bodyPr>
          <a:lstStyle/>
          <a:p>
            <a:pPr algn="ctr">
              <a:lnSpc>
                <a:spcPct val="150000"/>
              </a:lnSpc>
            </a:pPr>
            <a:r>
              <a:rPr lang="en-US" altLang="zh-CN" sz="3200" b="1">
                <a:solidFill>
                  <a:schemeClr val="bg1"/>
                </a:solidFill>
                <a:latin typeface="Arial" panose="020B0604020202020204" pitchFamily="34" charset="0"/>
                <a:cs typeface="Arial" panose="020B0604020202020204" pitchFamily="34" charset="0"/>
              </a:rPr>
              <a:t>Quantum stochastic gradient descent methods</a:t>
            </a:r>
            <a:r>
              <a:rPr lang="zh-CN" altLang="en-US" sz="3200" b="1">
                <a:solidFill>
                  <a:schemeClr val="bg1"/>
                </a:solidFill>
                <a:latin typeface="Arial" panose="020B0604020202020204" pitchFamily="34" charset="0"/>
                <a:cs typeface="Arial" panose="020B0604020202020204" pitchFamily="34" charset="0"/>
              </a:rPr>
              <a:t>（</a:t>
            </a:r>
            <a:r>
              <a:rPr lang="en-US" altLang="zh-CN" sz="3200" b="1">
                <a:solidFill>
                  <a:schemeClr val="bg1"/>
                </a:solidFill>
                <a:latin typeface="Arial" panose="020B0604020202020204" pitchFamily="34" charset="0"/>
                <a:cs typeface="Arial" panose="020B0604020202020204" pitchFamily="34" charset="0"/>
              </a:rPr>
              <a:t>QSGD</a:t>
            </a:r>
            <a:r>
              <a:rPr lang="zh-CN" altLang="en-US" sz="3200" b="1">
                <a:solidFill>
                  <a:schemeClr val="bg1"/>
                </a:solidFill>
                <a:latin typeface="Arial" panose="020B0604020202020204" pitchFamily="34" charset="0"/>
                <a:cs typeface="Arial" panose="020B0604020202020204" pitchFamily="34" charset="0"/>
              </a:rPr>
              <a:t>） </a:t>
            </a:r>
            <a:r>
              <a:rPr lang="en-US" altLang="zh-CN" sz="3200" b="1">
                <a:solidFill>
                  <a:schemeClr val="bg1"/>
                </a:solidFill>
                <a:latin typeface="Arial" panose="020B0604020202020204" pitchFamily="34" charset="0"/>
                <a:cs typeface="Arial" panose="020B0604020202020204" pitchFamily="34" charset="0"/>
              </a:rPr>
              <a:t>in the distributed perspective</a:t>
            </a:r>
            <a:endParaRPr lang="en-US" altLang="zh-CN" sz="3200" b="1" dirty="0">
              <a:solidFill>
                <a:schemeClr val="bg1"/>
              </a:solidFill>
              <a:latin typeface="Arial" panose="020B0604020202020204" pitchFamily="34" charset="0"/>
              <a:cs typeface="Arial" panose="020B0604020202020204" pitchFamily="34" charset="0"/>
            </a:endParaRPr>
          </a:p>
        </p:txBody>
      </p:sp>
      <p:sp>
        <p:nvSpPr>
          <p:cNvPr id="2" name="文本框 1"/>
          <p:cNvSpPr txBox="1"/>
          <p:nvPr/>
        </p:nvSpPr>
        <p:spPr>
          <a:xfrm>
            <a:off x="1789189" y="2535693"/>
            <a:ext cx="421958" cy="330518"/>
          </a:xfrm>
          <a:prstGeom prst="rect">
            <a:avLst/>
          </a:prstGeom>
          <a:noFill/>
        </p:spPr>
        <p:txBody>
          <a:bodyPr wrap="none" rtlCol="0" anchor="t">
            <a:noAutofit/>
          </a:bodyPr>
          <a:lstStyle/>
          <a:p>
            <a:r>
              <a:rPr lang="zh-CN" altLang="en-US" b="1" dirty="0">
                <a:latin typeface="Calibri" panose="020F0502020204030204" charset="0"/>
              </a:rPr>
              <a:t>①</a:t>
            </a:r>
            <a:endParaRPr lang="zh-CN" altLang="en-US" b="1" dirty="0">
              <a:latin typeface="Calibri" panose="020F0502020204030204" charset="0"/>
            </a:endParaRPr>
          </a:p>
        </p:txBody>
      </p:sp>
      <p:sp>
        <p:nvSpPr>
          <p:cNvPr id="3" name="文本框 2"/>
          <p:cNvSpPr txBox="1"/>
          <p:nvPr/>
        </p:nvSpPr>
        <p:spPr>
          <a:xfrm>
            <a:off x="5886441" y="2516286"/>
            <a:ext cx="415498" cy="369332"/>
          </a:xfrm>
          <a:prstGeom prst="rect">
            <a:avLst/>
          </a:prstGeom>
          <a:noFill/>
        </p:spPr>
        <p:txBody>
          <a:bodyPr wrap="none" rtlCol="0" anchor="t">
            <a:spAutoFit/>
          </a:bodyPr>
          <a:lstStyle/>
          <a:p>
            <a:r>
              <a:rPr lang="zh-CN" altLang="en-US" b="1" dirty="0">
                <a:latin typeface="Calibri" panose="020F0502020204030204" charset="0"/>
              </a:rPr>
              <a:t>②</a:t>
            </a:r>
            <a:endParaRPr lang="zh-CN" altLang="en-US" b="1" dirty="0">
              <a:latin typeface="Calibri" panose="020F0502020204030204" charset="0"/>
            </a:endParaRPr>
          </a:p>
        </p:txBody>
      </p:sp>
      <p:sp>
        <p:nvSpPr>
          <p:cNvPr id="18" name="文本框 17"/>
          <p:cNvSpPr txBox="1"/>
          <p:nvPr/>
        </p:nvSpPr>
        <p:spPr>
          <a:xfrm>
            <a:off x="9996736" y="2516286"/>
            <a:ext cx="415498" cy="369332"/>
          </a:xfrm>
          <a:prstGeom prst="rect">
            <a:avLst/>
          </a:prstGeom>
          <a:noFill/>
        </p:spPr>
        <p:txBody>
          <a:bodyPr wrap="none" rtlCol="0" anchor="t">
            <a:spAutoFit/>
          </a:bodyPr>
          <a:lstStyle/>
          <a:p>
            <a:r>
              <a:rPr lang="zh-CN" altLang="en-US" b="1" dirty="0">
                <a:latin typeface="Calibri" panose="020F0502020204030204" charset="0"/>
              </a:rPr>
              <a:t>③</a:t>
            </a:r>
            <a:endParaRPr lang="zh-CN" altLang="en-US" b="1" dirty="0">
              <a:latin typeface="Calibri" panose="020F0502020204030204" charset="0"/>
            </a:endParaRPr>
          </a:p>
        </p:txBody>
      </p:sp>
      <p:sp>
        <p:nvSpPr>
          <p:cNvPr id="19" name="文本框 18"/>
          <p:cNvSpPr txBox="1"/>
          <p:nvPr/>
        </p:nvSpPr>
        <p:spPr>
          <a:xfrm>
            <a:off x="3436002" y="4390029"/>
            <a:ext cx="415498" cy="369332"/>
          </a:xfrm>
          <a:prstGeom prst="rect">
            <a:avLst/>
          </a:prstGeom>
          <a:noFill/>
        </p:spPr>
        <p:txBody>
          <a:bodyPr wrap="none" rtlCol="0" anchor="t">
            <a:spAutoFit/>
          </a:bodyPr>
          <a:lstStyle/>
          <a:p>
            <a:r>
              <a:rPr lang="zh-CN" altLang="en-US" b="1" dirty="0">
                <a:latin typeface="Calibri" panose="020F0502020204030204" charset="0"/>
              </a:rPr>
              <a:t>④</a:t>
            </a:r>
            <a:endParaRPr lang="zh-CN" altLang="en-US" b="1" dirty="0">
              <a:latin typeface="Calibri" panose="020F0502020204030204" charset="0"/>
            </a:endParaRPr>
          </a:p>
        </p:txBody>
      </p:sp>
      <p:sp>
        <p:nvSpPr>
          <p:cNvPr id="20" name="文本框 19"/>
          <p:cNvSpPr txBox="1"/>
          <p:nvPr/>
        </p:nvSpPr>
        <p:spPr>
          <a:xfrm>
            <a:off x="8671206" y="4366552"/>
            <a:ext cx="415498" cy="369332"/>
          </a:xfrm>
          <a:prstGeom prst="rect">
            <a:avLst/>
          </a:prstGeom>
          <a:noFill/>
        </p:spPr>
        <p:txBody>
          <a:bodyPr wrap="none" rtlCol="0" anchor="t">
            <a:spAutoFit/>
          </a:bodyPr>
          <a:lstStyle/>
          <a:p>
            <a:r>
              <a:rPr lang="zh-CN" altLang="en-US" b="1" dirty="0">
                <a:latin typeface="Calibri" panose="020F0502020204030204" charset="0"/>
              </a:rPr>
              <a:t>⑤</a:t>
            </a:r>
            <a:endParaRPr lang="zh-CN" altLang="en-US" b="1" dirty="0">
              <a:latin typeface="Calibri" panose="020F0502020204030204" charset="0"/>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7104000" y="1993905"/>
            <a:ext cx="25070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a:stretch>
            <a:fillRect/>
          </a:stretch>
        </p:blipFill>
        <p:spPr>
          <a:xfrm>
            <a:off x="120000" y="765000"/>
            <a:ext cx="6159329" cy="2808476"/>
          </a:xfrm>
          <a:prstGeom prst="rect">
            <a:avLst/>
          </a:prstGeom>
        </p:spPr>
      </p:pic>
      <p:sp>
        <p:nvSpPr>
          <p:cNvPr id="12" name="矩形 11"/>
          <p:cNvSpPr/>
          <p:nvPr/>
        </p:nvSpPr>
        <p:spPr>
          <a:xfrm>
            <a:off x="1632000" y="1341000"/>
            <a:ext cx="1368000" cy="372982"/>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32000" y="3501000"/>
            <a:ext cx="3256336" cy="369332"/>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建立共识状态下的</a:t>
            </a:r>
            <a:r>
              <a:rPr lang="zh-CN" altLang="en-US" b="1">
                <a:solidFill>
                  <a:srgbClr val="0E0EFF"/>
                </a:solidFill>
                <a:latin typeface="微软雅黑" panose="020B0503020204020204" charset="-122"/>
                <a:ea typeface="微软雅黑" panose="020B0503020204020204" charset="-122"/>
              </a:rPr>
              <a:t>量子纯态</a:t>
            </a:r>
            <a:endParaRPr lang="zh-CN" altLang="en-US" b="1">
              <a:solidFill>
                <a:srgbClr val="0E0EFF"/>
              </a:solidFill>
              <a:latin typeface="微软雅黑" panose="020B0503020204020204" charset="-122"/>
              <a:ea typeface="微软雅黑" panose="020B0503020204020204" charset="-122"/>
            </a:endParaRPr>
          </a:p>
        </p:txBody>
      </p:sp>
      <p:pic>
        <p:nvPicPr>
          <p:cNvPr id="16" name="图片 15"/>
          <p:cNvPicPr>
            <a:picLocks noChangeAspect="1"/>
          </p:cNvPicPr>
          <p:nvPr/>
        </p:nvPicPr>
        <p:blipFill>
          <a:blip r:embed="rId2"/>
          <a:stretch>
            <a:fillRect/>
          </a:stretch>
        </p:blipFill>
        <p:spPr>
          <a:xfrm>
            <a:off x="6452167" y="2853000"/>
            <a:ext cx="5643427" cy="1872000"/>
          </a:xfrm>
          <a:prstGeom prst="rect">
            <a:avLst/>
          </a:prstGeom>
        </p:spPr>
      </p:pic>
      <p:sp>
        <p:nvSpPr>
          <p:cNvPr id="18" name="文本框 17"/>
          <p:cNvSpPr txBox="1"/>
          <p:nvPr/>
        </p:nvSpPr>
        <p:spPr>
          <a:xfrm>
            <a:off x="7536000" y="2423452"/>
            <a:ext cx="3777812" cy="369332"/>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定义：多量子比特的局部</a:t>
            </a:r>
            <a:r>
              <a:rPr lang="zh-CN" altLang="en-US" b="1">
                <a:solidFill>
                  <a:srgbClr val="FF0000"/>
                </a:solidFill>
                <a:latin typeface="微软雅黑" panose="020B0503020204020204" charset="-122"/>
                <a:ea typeface="微软雅黑" panose="020B0503020204020204" charset="-122"/>
              </a:rPr>
              <a:t>量子共识</a:t>
            </a:r>
            <a:endParaRPr lang="zh-CN" altLang="en-US" b="1">
              <a:solidFill>
                <a:srgbClr val="FF0000"/>
              </a:solidFill>
              <a:latin typeface="微软雅黑" panose="020B0503020204020204" charset="-122"/>
              <a:ea typeface="微软雅黑" panose="020B0503020204020204"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54294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1117" y="-78441"/>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a:srcRect t="1258" b="50103"/>
          <a:stretch>
            <a:fillRect/>
          </a:stretch>
        </p:blipFill>
        <p:spPr>
          <a:xfrm>
            <a:off x="120000" y="621392"/>
            <a:ext cx="5904000" cy="2958050"/>
          </a:xfrm>
          <a:prstGeom prst="rect">
            <a:avLst/>
          </a:prstGeom>
        </p:spPr>
      </p:pic>
      <p:sp>
        <p:nvSpPr>
          <p:cNvPr id="13" name="文本框 12"/>
          <p:cNvSpPr txBox="1"/>
          <p:nvPr/>
        </p:nvSpPr>
        <p:spPr>
          <a:xfrm>
            <a:off x="6816000" y="1250921"/>
            <a:ext cx="4909260" cy="1323439"/>
          </a:xfrm>
          <a:prstGeom prst="rect">
            <a:avLst/>
          </a:prstGeom>
          <a:noFill/>
        </p:spPr>
        <p:txBody>
          <a:bodyPr wrap="square" rtlCol="0">
            <a:spAutoFit/>
          </a:bodyPr>
          <a:lstStyle/>
          <a:p>
            <a:r>
              <a:rPr lang="zh-CN" altLang="en-US" sz="2000" b="1">
                <a:latin typeface="微软雅黑" panose="020B0503020204020204" charset="-122"/>
                <a:ea typeface="微软雅黑" panose="020B0503020204020204" charset="-122"/>
              </a:rPr>
              <a:t>问题描述：考虑</a:t>
            </a:r>
            <a:r>
              <a:rPr lang="zh-CN" altLang="en-US" sz="2000" b="1">
                <a:solidFill>
                  <a:srgbClr val="FF0000"/>
                </a:solidFill>
                <a:latin typeface="微软雅黑" panose="020B0503020204020204" charset="-122"/>
                <a:ea typeface="微软雅黑" panose="020B0503020204020204" charset="-122"/>
              </a:rPr>
              <a:t>多量子节点</a:t>
            </a:r>
            <a:r>
              <a:rPr lang="zh-CN" altLang="en-US" sz="2000" b="1">
                <a:latin typeface="微软雅黑" panose="020B0503020204020204" charset="-122"/>
                <a:ea typeface="微软雅黑" panose="020B0503020204020204" charset="-122"/>
              </a:rPr>
              <a:t>包含</a:t>
            </a:r>
            <a:r>
              <a:rPr lang="en-US" altLang="zh-CN" sz="2000" b="1">
                <a:latin typeface="微软雅黑" panose="020B0503020204020204" charset="-122"/>
                <a:ea typeface="微软雅黑" panose="020B0503020204020204" charset="-122"/>
              </a:rPr>
              <a:t>N</a:t>
            </a:r>
            <a:r>
              <a:rPr lang="zh-CN" altLang="en-US" sz="2000" b="1">
                <a:latin typeface="微软雅黑" panose="020B0503020204020204" charset="-122"/>
                <a:ea typeface="微软雅黑" panose="020B0503020204020204" charset="-122"/>
              </a:rPr>
              <a:t>个量子比特，在弱测量下（在观测时不影响量子状态）通过控制</a:t>
            </a:r>
            <a:r>
              <a:rPr lang="zh-CN" altLang="en-US" sz="2000" b="1">
                <a:solidFill>
                  <a:srgbClr val="FF0000"/>
                </a:solidFill>
                <a:latin typeface="微软雅黑" panose="020B0503020204020204" charset="-122"/>
                <a:ea typeface="微软雅黑" panose="020B0503020204020204" charset="-122"/>
              </a:rPr>
              <a:t>哈密顿量</a:t>
            </a:r>
            <a:r>
              <a:rPr lang="zh-CN" altLang="en-US" sz="2000" b="1">
                <a:latin typeface="微软雅黑" panose="020B0503020204020204" charset="-122"/>
                <a:ea typeface="微软雅黑" panose="020B0503020204020204" charset="-122"/>
              </a:rPr>
              <a:t>实现多量子比特的</a:t>
            </a:r>
            <a:r>
              <a:rPr lang="zh-CN" altLang="en-US" sz="2000" b="1">
                <a:solidFill>
                  <a:srgbClr val="FF0000"/>
                </a:solidFill>
                <a:latin typeface="微软雅黑" panose="020B0503020204020204" charset="-122"/>
                <a:ea typeface="微软雅黑" panose="020B0503020204020204" charset="-122"/>
              </a:rPr>
              <a:t>局部量子共识。</a:t>
            </a:r>
            <a:endParaRPr lang="zh-CN" altLang="en-US" sz="2000" b="1">
              <a:solidFill>
                <a:srgbClr val="FF0000"/>
              </a:solidFill>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2"/>
          <a:srcRect t="7753"/>
          <a:stretch>
            <a:fillRect/>
          </a:stretch>
        </p:blipFill>
        <p:spPr>
          <a:xfrm>
            <a:off x="5956783" y="2589442"/>
            <a:ext cx="6225995" cy="1923933"/>
          </a:xfrm>
          <a:prstGeom prst="rect">
            <a:avLst/>
          </a:prstGeom>
        </p:spPr>
      </p:pic>
      <p:sp>
        <p:nvSpPr>
          <p:cNvPr id="16" name="文本框 15"/>
          <p:cNvSpPr txBox="1"/>
          <p:nvPr/>
        </p:nvSpPr>
        <p:spPr>
          <a:xfrm>
            <a:off x="6140916" y="4502411"/>
            <a:ext cx="4909260" cy="400110"/>
          </a:xfrm>
          <a:prstGeom prst="rect">
            <a:avLst/>
          </a:prstGeom>
          <a:noFill/>
        </p:spPr>
        <p:txBody>
          <a:bodyPr wrap="square" rtlCol="0">
            <a:spAutoFit/>
          </a:bodyPr>
          <a:lstStyle/>
          <a:p>
            <a:r>
              <a:rPr lang="zh-CN" altLang="en-US" sz="2000" b="1">
                <a:solidFill>
                  <a:srgbClr val="FF0000"/>
                </a:solidFill>
                <a:latin typeface="微软雅黑" panose="020B0503020204020204" charset="-122"/>
                <a:ea typeface="微软雅黑" panose="020B0503020204020204" charset="-122"/>
              </a:rPr>
              <a:t>双量子比特</a:t>
            </a:r>
            <a:r>
              <a:rPr lang="zh-CN" altLang="en-US" sz="2000" b="1">
                <a:latin typeface="微软雅黑" panose="020B0503020204020204" charset="-122"/>
                <a:ea typeface="微软雅黑" panose="020B0503020204020204" charset="-122"/>
              </a:rPr>
              <a:t>量子共识</a:t>
            </a:r>
            <a:endParaRPr lang="zh-CN" altLang="en-US" sz="2000" b="1">
              <a:latin typeface="微软雅黑" panose="020B0503020204020204" charset="-122"/>
              <a:ea typeface="微软雅黑" panose="020B0503020204020204" charset="-122"/>
            </a:endParaRPr>
          </a:p>
        </p:txBody>
      </p:sp>
      <p:sp>
        <p:nvSpPr>
          <p:cNvPr id="17" name="箭头: 右 16"/>
          <p:cNvSpPr/>
          <p:nvPr/>
        </p:nvSpPr>
        <p:spPr>
          <a:xfrm>
            <a:off x="8571183" y="4599948"/>
            <a:ext cx="360000" cy="216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31182" y="4513375"/>
            <a:ext cx="3140818" cy="400110"/>
          </a:xfrm>
          <a:prstGeom prst="rect">
            <a:avLst/>
          </a:prstGeom>
          <a:noFill/>
        </p:spPr>
        <p:txBody>
          <a:bodyPr wrap="square">
            <a:spAutoFit/>
          </a:bodyPr>
          <a:lstStyle/>
          <a:p>
            <a:r>
              <a:rPr lang="zh-CN" altLang="en-US" sz="2000" b="1">
                <a:solidFill>
                  <a:srgbClr val="FF0000"/>
                </a:solidFill>
                <a:latin typeface="微软雅黑" panose="020B0503020204020204" charset="-122"/>
                <a:ea typeface="微软雅黑" panose="020B0503020204020204" charset="-122"/>
              </a:rPr>
              <a:t>多量子比特</a:t>
            </a:r>
            <a:r>
              <a:rPr lang="zh-CN" altLang="en-US" sz="2000" b="1">
                <a:latin typeface="微软雅黑" panose="020B0503020204020204" charset="-122"/>
                <a:ea typeface="微软雅黑" panose="020B0503020204020204" charset="-122"/>
              </a:rPr>
              <a:t>全局量子共识</a:t>
            </a:r>
            <a:endParaRPr lang="zh-CN" altLang="en-US" sz="2000" b="1">
              <a:latin typeface="微软雅黑" panose="020B0503020204020204" charset="-122"/>
              <a:ea typeface="微软雅黑" panose="020B0503020204020204" charset="-122"/>
            </a:endParaRPr>
          </a:p>
        </p:txBody>
      </p:sp>
      <p:sp>
        <p:nvSpPr>
          <p:cNvPr id="21" name="箭头: 右 20"/>
          <p:cNvSpPr/>
          <p:nvPr/>
        </p:nvSpPr>
        <p:spPr>
          <a:xfrm rot="5400000">
            <a:off x="9925590" y="5045232"/>
            <a:ext cx="360000" cy="216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942006" y="5365442"/>
            <a:ext cx="3140818" cy="400110"/>
          </a:xfrm>
          <a:prstGeom prst="rect">
            <a:avLst/>
          </a:prstGeom>
          <a:noFill/>
        </p:spPr>
        <p:txBody>
          <a:bodyPr wrap="square">
            <a:spAutoFit/>
          </a:bodyPr>
          <a:lstStyle/>
          <a:p>
            <a:r>
              <a:rPr lang="zh-CN" altLang="en-US" sz="2000" b="1">
                <a:solidFill>
                  <a:srgbClr val="FF0000"/>
                </a:solidFill>
                <a:latin typeface="微软雅黑" panose="020B0503020204020204" charset="-122"/>
                <a:ea typeface="微软雅黑" panose="020B0503020204020204" charset="-122"/>
              </a:rPr>
              <a:t>多量子比特</a:t>
            </a:r>
            <a:r>
              <a:rPr lang="zh-CN" altLang="en-US" sz="2000" b="1">
                <a:latin typeface="微软雅黑" panose="020B0503020204020204" charset="-122"/>
                <a:ea typeface="微软雅黑" panose="020B0503020204020204" charset="-122"/>
              </a:rPr>
              <a:t>局部量子共识</a:t>
            </a:r>
            <a:endParaRPr lang="zh-CN" altLang="en-US" sz="2000" b="1">
              <a:latin typeface="微软雅黑" panose="020B0503020204020204" charset="-122"/>
              <a:ea typeface="微软雅黑" panose="020B0503020204020204" charset="-122"/>
            </a:endParaRPr>
          </a:p>
        </p:txBody>
      </p:sp>
      <p:pic>
        <p:nvPicPr>
          <p:cNvPr id="26" name="图片 25"/>
          <p:cNvPicPr>
            <a:picLocks noChangeAspect="1"/>
          </p:cNvPicPr>
          <p:nvPr/>
        </p:nvPicPr>
        <p:blipFill>
          <a:blip r:embed="rId3"/>
          <a:stretch>
            <a:fillRect/>
          </a:stretch>
        </p:blipFill>
        <p:spPr>
          <a:xfrm>
            <a:off x="744567" y="3861000"/>
            <a:ext cx="5140190" cy="2448000"/>
          </a:xfrm>
          <a:prstGeom prst="rect">
            <a:avLst/>
          </a:prstGeom>
        </p:spPr>
      </p:pic>
      <p:sp>
        <p:nvSpPr>
          <p:cNvPr id="27" name="矩形 26"/>
          <p:cNvSpPr/>
          <p:nvPr/>
        </p:nvSpPr>
        <p:spPr>
          <a:xfrm>
            <a:off x="744567" y="3834100"/>
            <a:ext cx="5327999" cy="2618900"/>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r:id="rId4" p14:bwMode="auto">
            <p14:nvContentPartPr>
              <p14:cNvPr id="28" name="墨迹 27"/>
              <p14:cNvContentPartPr/>
              <p14:nvPr/>
            </p14:nvContentPartPr>
            <p14:xfrm>
              <a:off x="2364829" y="5802304"/>
              <a:ext cx="1685160" cy="36000"/>
            </p14:xfrm>
          </p:contentPart>
        </mc:Choice>
        <mc:Fallback xmlns="">
          <p:pic>
            <p:nvPicPr>
              <p:cNvPr id="28" name="墨迹 27"/>
            </p:nvPicPr>
            <p:blipFill>
              <a:blip r:embed="rId5"/>
            </p:blipFill>
            <p:spPr>
              <a:xfrm>
                <a:off x="2364829" y="5802304"/>
                <a:ext cx="1685160" cy="36000"/>
              </a:xfrm>
              <a:prstGeom prst="rect"/>
            </p:spPr>
          </p:pic>
        </mc:Fallback>
      </mc:AlternateContent>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rcRect t="688"/>
          <a:stretch>
            <a:fillRect/>
          </a:stretch>
        </p:blipFill>
        <p:spPr>
          <a:xfrm>
            <a:off x="21488" y="1197000"/>
            <a:ext cx="5876665" cy="5018458"/>
          </a:xfrm>
          <a:prstGeom prst="rect">
            <a:avLst/>
          </a:prstGeom>
        </p:spPr>
      </p:pic>
      <p:pic>
        <p:nvPicPr>
          <p:cNvPr id="26" name="图片 25"/>
          <p:cNvPicPr>
            <a:picLocks noChangeAspect="1"/>
          </p:cNvPicPr>
          <p:nvPr/>
        </p:nvPicPr>
        <p:blipFill>
          <a:blip r:embed="rId2"/>
          <a:stretch>
            <a:fillRect/>
          </a:stretch>
        </p:blipFill>
        <p:spPr>
          <a:xfrm>
            <a:off x="6122400" y="794749"/>
            <a:ext cx="5971622" cy="1830716"/>
          </a:xfrm>
          <a:prstGeom prst="rect">
            <a:avLst/>
          </a:prstGeom>
        </p:spPr>
      </p:pic>
      <p:pic>
        <p:nvPicPr>
          <p:cNvPr id="28" name="图片 27"/>
          <p:cNvPicPr>
            <a:picLocks noChangeAspect="1"/>
          </p:cNvPicPr>
          <p:nvPr/>
        </p:nvPicPr>
        <p:blipFill>
          <a:blip r:embed="rId3"/>
          <a:stretch>
            <a:fillRect/>
          </a:stretch>
        </p:blipFill>
        <p:spPr>
          <a:xfrm>
            <a:off x="6246065" y="2623660"/>
            <a:ext cx="5724292" cy="580117"/>
          </a:xfrm>
          <a:prstGeom prst="rect">
            <a:avLst/>
          </a:prstGeom>
        </p:spPr>
      </p:pic>
      <mc:AlternateContent xmlns:mc="http://schemas.openxmlformats.org/markup-compatibility/2006" xmlns:p14="http://schemas.microsoft.com/office/powerpoint/2010/main">
        <mc:Choice Requires="p14">
          <p:contentPart r:id="rId4" p14:bwMode="auto">
            <p14:nvContentPartPr>
              <p14:cNvPr id="29" name="墨迹 28"/>
              <p14:cNvContentPartPr/>
              <p14:nvPr/>
            </p14:nvContentPartPr>
            <p14:xfrm>
              <a:off x="130669" y="2377992"/>
              <a:ext cx="5592240" cy="70560"/>
            </p14:xfrm>
          </p:contentPart>
        </mc:Choice>
        <mc:Fallback xmlns="">
          <p:pic>
            <p:nvPicPr>
              <p:cNvPr id="29" name="墨迹 28"/>
            </p:nvPicPr>
            <p:blipFill>
              <a:blip r:embed="rId5"/>
            </p:blipFill>
            <p:spPr>
              <a:xfrm>
                <a:off x="130669" y="2377992"/>
                <a:ext cx="5592240" cy="705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30" name="墨迹 29"/>
              <p14:cNvContentPartPr/>
              <p14:nvPr/>
            </p14:nvContentPartPr>
            <p14:xfrm>
              <a:off x="137149" y="2700912"/>
              <a:ext cx="1017360" cy="35640"/>
            </p14:xfrm>
          </p:contentPart>
        </mc:Choice>
        <mc:Fallback xmlns="">
          <p:pic>
            <p:nvPicPr>
              <p:cNvPr id="30" name="墨迹 29"/>
            </p:nvPicPr>
            <p:blipFill>
              <a:blip r:embed="rId7"/>
            </p:blipFill>
            <p:spPr>
              <a:xfrm>
                <a:off x="137149" y="2700912"/>
                <a:ext cx="1017360" cy="3564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31" name="墨迹 30"/>
              <p14:cNvContentPartPr/>
              <p14:nvPr/>
            </p14:nvContentPartPr>
            <p14:xfrm>
              <a:off x="61874" y="4433952"/>
              <a:ext cx="4830120" cy="28440"/>
            </p14:xfrm>
          </p:contentPart>
        </mc:Choice>
        <mc:Fallback xmlns="">
          <p:pic>
            <p:nvPicPr>
              <p:cNvPr id="31" name="墨迹 30"/>
            </p:nvPicPr>
            <p:blipFill>
              <a:blip r:embed="rId9"/>
            </p:blipFill>
            <p:spPr>
              <a:xfrm>
                <a:off x="61874" y="4433952"/>
                <a:ext cx="4830120" cy="28440"/>
              </a:xfrm>
              <a:prstGeom prst="rect"/>
            </p:spPr>
          </p:pic>
        </mc:Fallback>
      </mc:AlternateContent>
      <p:sp>
        <p:nvSpPr>
          <p:cNvPr id="32" name="矩形 31"/>
          <p:cNvSpPr/>
          <p:nvPr/>
        </p:nvSpPr>
        <p:spPr>
          <a:xfrm>
            <a:off x="7968000" y="1962244"/>
            <a:ext cx="2520000" cy="693021"/>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6" name="文本框 35"/>
              <p:cNvSpPr txBox="1"/>
              <p:nvPr/>
            </p:nvSpPr>
            <p:spPr>
              <a:xfrm>
                <a:off x="6312091" y="3241052"/>
                <a:ext cx="5592240" cy="1439881"/>
              </a:xfrm>
              <a:prstGeom prst="rect">
                <a:avLst/>
              </a:prstGeom>
              <a:noFill/>
            </p:spPr>
            <p:txBody>
              <a:bodyPr wrap="square">
                <a:spAutoFit/>
              </a:bodyPr>
              <a:lstStyle/>
              <a:p>
                <a:r>
                  <a:rPr lang="zh-CN" altLang="en-US" sz="2000" b="1">
                    <a:latin typeface="微软雅黑" panose="020B0503020204020204" charset="-122"/>
                    <a:ea typeface="微软雅黑" panose="020B0503020204020204" charset="-122"/>
                  </a:rPr>
                  <a:t>注：</a:t>
                </a:r>
                <a:r>
                  <a:rPr lang="zh-CN" altLang="en-US" sz="2000" b="1" i="0">
                    <a:effectLst/>
                    <a:latin typeface="微软雅黑" panose="020B0503020204020204" charset="-122"/>
                    <a:ea typeface="微软雅黑" panose="020B0503020204020204" charset="-122"/>
                  </a:rPr>
                  <a:t>对于两个量子态对应的向量</a:t>
                </a:r>
                <a14:m>
                  <m:oMath xmlns:m="http://schemas.openxmlformats.org/officeDocument/2006/math">
                    <m:sSub>
                      <m:sSubPr>
                        <m:ctrlPr>
                          <a:rPr lang="en-US" altLang="zh-CN" sz="2000" b="1" i="1">
                            <a:latin typeface="Cambria Math" panose="02040503050406030204" pitchFamily="18" charset="0"/>
                            <a:ea typeface="微软雅黑" panose="020B0503020204020204" charset="-122"/>
                          </a:rPr>
                        </m:ctrlPr>
                      </m:sSubPr>
                      <m:e>
                        <m:r>
                          <a:rPr lang="en-US" altLang="zh-CN" sz="2000" b="1" i="1">
                            <a:latin typeface="Cambria Math" panose="02040503050406030204" pitchFamily="18" charset="0"/>
                            <a:ea typeface="微软雅黑" panose="020B0503020204020204" charset="-122"/>
                          </a:rPr>
                          <m:t>𝒔</m:t>
                        </m:r>
                      </m:e>
                      <m:sub>
                        <m:r>
                          <a:rPr lang="en-US" altLang="zh-CN" sz="2000" b="1" i="1">
                            <a:latin typeface="Cambria Math" panose="02040503050406030204" pitchFamily="18" charset="0"/>
                            <a:ea typeface="微软雅黑" panose="020B0503020204020204" charset="-122"/>
                          </a:rPr>
                          <m:t>𝒊</m:t>
                        </m:r>
                      </m:sub>
                    </m:sSub>
                  </m:oMath>
                </a14:m>
                <a:r>
                  <a:rPr lang="zh-CN" altLang="en-US" sz="2000" b="1" i="0">
                    <a:effectLst/>
                    <a:latin typeface="微软雅黑" panose="020B0503020204020204" charset="-122"/>
                    <a:ea typeface="微软雅黑" panose="020B0503020204020204" charset="-122"/>
                  </a:rPr>
                  <a:t>和</a:t>
                </a:r>
                <a14:m>
                  <m:oMath xmlns:m="http://schemas.openxmlformats.org/officeDocument/2006/math">
                    <m:sSub>
                      <m:sSubPr>
                        <m:ctrlPr>
                          <a:rPr lang="en-US" altLang="zh-CN" sz="2000" b="1" i="1">
                            <a:latin typeface="Cambria Math" panose="02040503050406030204" pitchFamily="18" charset="0"/>
                            <a:ea typeface="微软雅黑" panose="020B0503020204020204" charset="-122"/>
                          </a:rPr>
                        </m:ctrlPr>
                      </m:sSubPr>
                      <m:e>
                        <m:r>
                          <a:rPr lang="en-US" altLang="zh-CN" sz="2000" b="1" i="1">
                            <a:latin typeface="Cambria Math" panose="02040503050406030204" pitchFamily="18" charset="0"/>
                            <a:ea typeface="微软雅黑" panose="020B0503020204020204" charset="-122"/>
                          </a:rPr>
                          <m:t>𝒔</m:t>
                        </m:r>
                      </m:e>
                      <m:sub>
                        <m:r>
                          <a:rPr lang="en-US" altLang="zh-CN" sz="2000" b="1" i="1" smtClean="0">
                            <a:latin typeface="Cambria Math" panose="02040503050406030204" pitchFamily="18" charset="0"/>
                            <a:ea typeface="微软雅黑" panose="020B0503020204020204" charset="-122"/>
                          </a:rPr>
                          <m:t>𝒋</m:t>
                        </m:r>
                      </m:sub>
                    </m:sSub>
                  </m:oMath>
                </a14:m>
                <a:r>
                  <a:rPr lang="en-US" altLang="zh-CN" sz="2000" b="1">
                    <a:latin typeface="微软雅黑" panose="020B0503020204020204" charset="-122"/>
                    <a:ea typeface="微软雅黑" panose="020B0503020204020204" charset="-122"/>
                  </a:rPr>
                  <a:t> </a:t>
                </a:r>
                <a:r>
                  <a:rPr lang="zh-CN" altLang="en-US" sz="2000" b="1" i="0">
                    <a:effectLst/>
                    <a:latin typeface="微软雅黑" panose="020B0503020204020204" charset="-122"/>
                    <a:ea typeface="微软雅黑" panose="020B0503020204020204" charset="-122"/>
                  </a:rPr>
                  <a:t>，旋转轴</a:t>
                </a:r>
                <a14:m>
                  <m:oMath xmlns:m="http://schemas.openxmlformats.org/officeDocument/2006/math">
                    <m:sSub>
                      <m:sSubPr>
                        <m:ctrlPr>
                          <a:rPr lang="en-US" altLang="zh-CN" sz="2000" b="1" i="1">
                            <a:latin typeface="Cambria Math" panose="02040503050406030204" pitchFamily="18" charset="0"/>
                            <a:ea typeface="微软雅黑" panose="020B0503020204020204" charset="-122"/>
                          </a:rPr>
                        </m:ctrlPr>
                      </m:sSubPr>
                      <m:e>
                        <m:r>
                          <a:rPr lang="en-US" altLang="zh-CN" sz="2000" b="1" i="1">
                            <a:latin typeface="Cambria Math" panose="02040503050406030204" pitchFamily="18" charset="0"/>
                            <a:ea typeface="微软雅黑" panose="020B0503020204020204" charset="-122"/>
                          </a:rPr>
                          <m:t>𝒏</m:t>
                        </m:r>
                      </m:e>
                      <m:sub>
                        <m:r>
                          <a:rPr lang="en-US" altLang="zh-CN" sz="2000" b="1" i="1">
                            <a:latin typeface="Cambria Math" panose="02040503050406030204" pitchFamily="18" charset="0"/>
                            <a:ea typeface="微软雅黑" panose="020B0503020204020204" charset="-122"/>
                          </a:rPr>
                          <m:t>𝒊𝒋</m:t>
                        </m:r>
                      </m:sub>
                    </m:sSub>
                  </m:oMath>
                </a14:m>
                <a:r>
                  <a:rPr lang="zh-CN" altLang="en-US" sz="2000" b="1" i="0">
                    <a:effectLst/>
                    <a:latin typeface="微软雅黑" panose="020B0503020204020204" charset="-122"/>
                    <a:ea typeface="微软雅黑" panose="020B0503020204020204" charset="-122"/>
                  </a:rPr>
                  <a:t>是它们的叉乘结果，即</a:t>
                </a:r>
                <a14:m>
                  <m:oMath xmlns:m="http://schemas.openxmlformats.org/officeDocument/2006/math">
                    <m:sSub>
                      <m:sSubPr>
                        <m:ctrlPr>
                          <a:rPr lang="en-US" altLang="zh-CN" sz="2000" b="1" i="1" smtClean="0">
                            <a:effectLst/>
                            <a:latin typeface="Cambria Math" panose="02040503050406030204" pitchFamily="18" charset="0"/>
                            <a:ea typeface="微软雅黑" panose="020B0503020204020204" charset="-122"/>
                          </a:rPr>
                        </m:ctrlPr>
                      </m:sSubPr>
                      <m:e>
                        <m:r>
                          <a:rPr lang="en-US" altLang="zh-CN" sz="2000" b="1" i="1" smtClean="0">
                            <a:effectLst/>
                            <a:latin typeface="Cambria Math" panose="02040503050406030204" pitchFamily="18" charset="0"/>
                            <a:ea typeface="微软雅黑" panose="020B0503020204020204" charset="-122"/>
                          </a:rPr>
                          <m:t>𝒏</m:t>
                        </m:r>
                      </m:e>
                      <m:sub>
                        <m:r>
                          <a:rPr lang="en-US" altLang="zh-CN" sz="2000" b="1" i="1" smtClean="0">
                            <a:effectLst/>
                            <a:latin typeface="Cambria Math" panose="02040503050406030204" pitchFamily="18" charset="0"/>
                            <a:ea typeface="微软雅黑" panose="020B0503020204020204" charset="-122"/>
                          </a:rPr>
                          <m:t>𝒊𝒋</m:t>
                        </m:r>
                      </m:sub>
                    </m:sSub>
                  </m:oMath>
                </a14:m>
                <a:r>
                  <a:rPr lang="en-US" altLang="zh-CN" sz="2000" b="1" i="0">
                    <a:effectLst/>
                    <a:latin typeface="微软雅黑" panose="020B0503020204020204" charset="-122"/>
                    <a:ea typeface="微软雅黑" panose="020B0503020204020204" charset="-122"/>
                  </a:rPr>
                  <a:t> = </a:t>
                </a:r>
                <a14:m>
                  <m:oMath xmlns:m="http://schemas.openxmlformats.org/officeDocument/2006/math">
                    <m:sSub>
                      <m:sSubPr>
                        <m:ctrlPr>
                          <a:rPr lang="en-US" altLang="zh-CN" sz="2000" b="1" i="1" smtClean="0">
                            <a:effectLst/>
                            <a:latin typeface="Cambria Math" panose="02040503050406030204" pitchFamily="18" charset="0"/>
                            <a:ea typeface="微软雅黑" panose="020B0503020204020204" charset="-122"/>
                          </a:rPr>
                        </m:ctrlPr>
                      </m:sSubPr>
                      <m:e>
                        <m:r>
                          <a:rPr lang="en-US" altLang="zh-CN" sz="2000" b="1" i="1" smtClean="0">
                            <a:effectLst/>
                            <a:latin typeface="Cambria Math" panose="02040503050406030204" pitchFamily="18" charset="0"/>
                            <a:ea typeface="微软雅黑" panose="020B0503020204020204" charset="-122"/>
                          </a:rPr>
                          <m:t>𝒔</m:t>
                        </m:r>
                      </m:e>
                      <m:sub>
                        <m:r>
                          <a:rPr lang="en-US" altLang="zh-CN" sz="2000" b="1" i="1" smtClean="0">
                            <a:effectLst/>
                            <a:latin typeface="Cambria Math" panose="02040503050406030204" pitchFamily="18" charset="0"/>
                            <a:ea typeface="微软雅黑" panose="020B0503020204020204" charset="-122"/>
                          </a:rPr>
                          <m:t>𝒊</m:t>
                        </m:r>
                      </m:sub>
                    </m:sSub>
                  </m:oMath>
                </a14:m>
                <a:r>
                  <a:rPr lang="en-US" altLang="zh-CN" sz="2000" b="1" i="0">
                    <a:effectLst/>
                    <a:latin typeface="微软雅黑" panose="020B0503020204020204" charset="-122"/>
                    <a:ea typeface="微软雅黑" panose="020B0503020204020204" charset="-122"/>
                  </a:rPr>
                  <a:t> × </a:t>
                </a:r>
                <a14:m>
                  <m:oMath xmlns:m="http://schemas.openxmlformats.org/officeDocument/2006/math">
                    <m:sSub>
                      <m:sSubPr>
                        <m:ctrlPr>
                          <a:rPr lang="en-US" altLang="zh-CN" sz="2000" b="1" i="1">
                            <a:latin typeface="Cambria Math" panose="02040503050406030204" pitchFamily="18" charset="0"/>
                            <a:ea typeface="微软雅黑" panose="020B0503020204020204" charset="-122"/>
                          </a:rPr>
                        </m:ctrlPr>
                      </m:sSubPr>
                      <m:e>
                        <m:r>
                          <a:rPr lang="en-US" altLang="zh-CN" sz="2000" b="1" i="1">
                            <a:latin typeface="Cambria Math" panose="02040503050406030204" pitchFamily="18" charset="0"/>
                            <a:ea typeface="微软雅黑" panose="020B0503020204020204" charset="-122"/>
                          </a:rPr>
                          <m:t>𝒔</m:t>
                        </m:r>
                      </m:e>
                      <m:sub>
                        <m:r>
                          <a:rPr lang="en-US" altLang="zh-CN" sz="2000" b="1" i="1" smtClean="0">
                            <a:latin typeface="Cambria Math" panose="02040503050406030204" pitchFamily="18" charset="0"/>
                            <a:ea typeface="微软雅黑" panose="020B0503020204020204" charset="-122"/>
                          </a:rPr>
                          <m:t>𝒋</m:t>
                        </m:r>
                      </m:sub>
                    </m:sSub>
                  </m:oMath>
                </a14:m>
                <a:r>
                  <a:rPr lang="en-US" altLang="zh-CN" sz="2000" b="1">
                    <a:latin typeface="微软雅黑" panose="020B0503020204020204" charset="-122"/>
                    <a:ea typeface="微软雅黑" panose="020B0503020204020204" charset="-122"/>
                  </a:rPr>
                  <a:t> </a:t>
                </a:r>
                <a:r>
                  <a:rPr lang="zh-CN" altLang="en-US" sz="2000" b="1" i="0">
                    <a:effectLst/>
                    <a:latin typeface="微软雅黑" panose="020B0503020204020204" charset="-122"/>
                    <a:ea typeface="微软雅黑" panose="020B0503020204020204" charset="-122"/>
                  </a:rPr>
                  <a:t>。</a:t>
                </a:r>
                <a:endParaRPr lang="en-US" altLang="zh-CN" sz="2000" b="1" i="0">
                  <a:effectLst/>
                  <a:latin typeface="微软雅黑" panose="020B0503020204020204" charset="-122"/>
                  <a:ea typeface="微软雅黑" panose="020B0503020204020204" charset="-122"/>
                </a:endParaRPr>
              </a:p>
              <a:p>
                <a:r>
                  <a:rPr lang="zh-CN" altLang="en-US" sz="2000" b="1" i="0">
                    <a:solidFill>
                      <a:srgbClr val="FF0000"/>
                    </a:solidFill>
                    <a:effectLst/>
                    <a:latin typeface="微软雅黑" panose="020B0503020204020204" charset="-122"/>
                    <a:ea typeface="微软雅黑" panose="020B0503020204020204" charset="-122"/>
                  </a:rPr>
                  <a:t>旋转角度</a:t>
                </a:r>
                <a14:m>
                  <m:oMath xmlns:m="http://schemas.openxmlformats.org/officeDocument/2006/math">
                    <m:sSub>
                      <m:sSubPr>
                        <m:ctrlPr>
                          <a:rPr lang="en-US" altLang="zh-CN" sz="2000" b="1" i="1">
                            <a:solidFill>
                              <a:srgbClr val="FF0000"/>
                            </a:solidFill>
                            <a:latin typeface="Cambria Math" panose="02040503050406030204" pitchFamily="18" charset="0"/>
                            <a:ea typeface="微软雅黑" panose="020B0503020204020204" charset="-122"/>
                          </a:rPr>
                        </m:ctrlPr>
                      </m:sSubPr>
                      <m:e>
                        <m:r>
                          <a:rPr lang="zh-CN" altLang="en-US" sz="2000" b="1" i="1">
                            <a:solidFill>
                              <a:srgbClr val="FF0000"/>
                            </a:solidFill>
                            <a:latin typeface="Cambria Math" panose="02040503050406030204" pitchFamily="18" charset="0"/>
                            <a:ea typeface="微软雅黑" panose="020B0503020204020204" charset="-122"/>
                          </a:rPr>
                          <m:t>𝜽</m:t>
                        </m:r>
                      </m:e>
                      <m:sub>
                        <m:r>
                          <a:rPr lang="en-US" altLang="zh-CN" sz="2000" b="1" i="1">
                            <a:solidFill>
                              <a:srgbClr val="FF0000"/>
                            </a:solidFill>
                            <a:latin typeface="Cambria Math" panose="02040503050406030204" pitchFamily="18" charset="0"/>
                            <a:ea typeface="微软雅黑" panose="020B0503020204020204" charset="-122"/>
                          </a:rPr>
                          <m:t>𝒊𝒋</m:t>
                        </m:r>
                      </m:sub>
                    </m:sSub>
                  </m:oMath>
                </a14:m>
                <a:r>
                  <a:rPr lang="zh-CN" altLang="en-US" sz="2000" b="1" i="0">
                    <a:effectLst/>
                    <a:latin typeface="微软雅黑" panose="020B0503020204020204" charset="-122"/>
                    <a:ea typeface="微软雅黑" panose="020B0503020204020204" charset="-122"/>
                  </a:rPr>
                  <a:t>则由它们的点积确定，即</a:t>
                </a:r>
                <a:r>
                  <a:rPr lang="en-US" altLang="zh-CN" sz="2000" b="1" i="0">
                    <a:effectLst/>
                    <a:latin typeface="微软雅黑" panose="020B0503020204020204" charset="-122"/>
                    <a:ea typeface="微软雅黑" panose="020B0503020204020204" charset="-122"/>
                  </a:rPr>
                  <a:t>cos</a:t>
                </a:r>
                <a:r>
                  <a:rPr lang="en-US" altLang="zh-CN" sz="2000" b="1">
                    <a:ea typeface="微软雅黑" panose="020B0503020204020204" charset="-122"/>
                  </a:rPr>
                  <a:t> </a:t>
                </a:r>
                <a14:m>
                  <m:oMath xmlns:m="http://schemas.openxmlformats.org/officeDocument/2006/math">
                    <m:sSub>
                      <m:sSubPr>
                        <m:ctrlPr>
                          <a:rPr lang="en-US" altLang="zh-CN" sz="2000" b="1" i="1">
                            <a:latin typeface="Cambria Math" panose="02040503050406030204" pitchFamily="18" charset="0"/>
                            <a:ea typeface="微软雅黑" panose="020B0503020204020204" charset="-122"/>
                          </a:rPr>
                        </m:ctrlPr>
                      </m:sSubPr>
                      <m:e>
                        <m:r>
                          <a:rPr lang="zh-CN" altLang="en-US" sz="2000" b="1" i="1" smtClean="0">
                            <a:latin typeface="Cambria Math" panose="02040503050406030204" pitchFamily="18" charset="0"/>
                            <a:ea typeface="微软雅黑" panose="020B0503020204020204" charset="-122"/>
                          </a:rPr>
                          <m:t>𝜽</m:t>
                        </m:r>
                      </m:e>
                      <m:sub>
                        <m:r>
                          <a:rPr lang="en-US" altLang="zh-CN" sz="2000" b="1" i="1">
                            <a:latin typeface="Cambria Math" panose="02040503050406030204" pitchFamily="18" charset="0"/>
                            <a:ea typeface="微软雅黑" panose="020B0503020204020204" charset="-122"/>
                          </a:rPr>
                          <m:t>𝒊</m:t>
                        </m:r>
                        <m:r>
                          <a:rPr lang="en-US" altLang="zh-CN" sz="2000" b="1" i="1" smtClean="0">
                            <a:latin typeface="Cambria Math" panose="02040503050406030204" pitchFamily="18" charset="0"/>
                            <a:ea typeface="微软雅黑" panose="020B0503020204020204" charset="-122"/>
                          </a:rPr>
                          <m:t>𝒋</m:t>
                        </m:r>
                      </m:sub>
                    </m:sSub>
                  </m:oMath>
                </a14:m>
                <a:r>
                  <a:rPr lang="en-US" altLang="zh-CN" sz="2000" b="1" i="0">
                    <a:effectLst/>
                    <a:latin typeface="微软雅黑" panose="020B0503020204020204" charset="-122"/>
                    <a:ea typeface="微软雅黑" panose="020B0503020204020204" charset="-122"/>
                  </a:rPr>
                  <a:t> = </a:t>
                </a:r>
                <a14:m>
                  <m:oMath xmlns:m="http://schemas.openxmlformats.org/officeDocument/2006/math">
                    <m:sSub>
                      <m:sSubPr>
                        <m:ctrlPr>
                          <a:rPr lang="en-US" altLang="zh-CN" sz="2000" b="1" i="1">
                            <a:latin typeface="Cambria Math" panose="02040503050406030204" pitchFamily="18" charset="0"/>
                            <a:ea typeface="微软雅黑" panose="020B0503020204020204" charset="-122"/>
                          </a:rPr>
                        </m:ctrlPr>
                      </m:sSubPr>
                      <m:e>
                        <m:r>
                          <a:rPr lang="en-US" altLang="zh-CN" sz="2000" b="1" i="1">
                            <a:latin typeface="Cambria Math" panose="02040503050406030204" pitchFamily="18" charset="0"/>
                            <a:ea typeface="微软雅黑" panose="020B0503020204020204" charset="-122"/>
                          </a:rPr>
                          <m:t>𝒔</m:t>
                        </m:r>
                      </m:e>
                      <m:sub>
                        <m:r>
                          <a:rPr lang="en-US" altLang="zh-CN" sz="2000" b="1" i="1">
                            <a:latin typeface="Cambria Math" panose="02040503050406030204" pitchFamily="18" charset="0"/>
                            <a:ea typeface="微软雅黑" panose="020B0503020204020204" charset="-122"/>
                          </a:rPr>
                          <m:t>𝒊</m:t>
                        </m:r>
                      </m:sub>
                    </m:sSub>
                  </m:oMath>
                </a14:m>
                <a:r>
                  <a:rPr lang="en-US" altLang="zh-CN" sz="2000" b="1">
                    <a:latin typeface="微软雅黑" panose="020B0503020204020204" charset="-122"/>
                    <a:ea typeface="微软雅黑" panose="020B0503020204020204" charset="-122"/>
                  </a:rPr>
                  <a:t> </a:t>
                </a:r>
                <a:r>
                  <a:rPr lang="en-US" altLang="zh-CN" sz="2000" b="1" i="0">
                    <a:effectLst/>
                    <a:latin typeface="微软雅黑" panose="020B0503020204020204" charset="-122"/>
                    <a:ea typeface="微软雅黑" panose="020B0503020204020204" charset="-122"/>
                  </a:rPr>
                  <a:t>· </a:t>
                </a:r>
                <a14:m>
                  <m:oMath xmlns:m="http://schemas.openxmlformats.org/officeDocument/2006/math">
                    <m:sSub>
                      <m:sSubPr>
                        <m:ctrlPr>
                          <a:rPr lang="en-US" altLang="zh-CN" sz="2000" b="1" i="1">
                            <a:latin typeface="Cambria Math" panose="02040503050406030204" pitchFamily="18" charset="0"/>
                            <a:ea typeface="微软雅黑" panose="020B0503020204020204" charset="-122"/>
                          </a:rPr>
                        </m:ctrlPr>
                      </m:sSubPr>
                      <m:e>
                        <m:r>
                          <a:rPr lang="en-US" altLang="zh-CN" sz="2000" b="1" i="1">
                            <a:latin typeface="Cambria Math" panose="02040503050406030204" pitchFamily="18" charset="0"/>
                            <a:ea typeface="微软雅黑" panose="020B0503020204020204" charset="-122"/>
                          </a:rPr>
                          <m:t>𝒔</m:t>
                        </m:r>
                      </m:e>
                      <m:sub>
                        <m:r>
                          <a:rPr lang="en-US" altLang="zh-CN" sz="2000" b="1" i="1" smtClean="0">
                            <a:latin typeface="Cambria Math" panose="02040503050406030204" pitchFamily="18" charset="0"/>
                            <a:ea typeface="微软雅黑" panose="020B0503020204020204" charset="-122"/>
                          </a:rPr>
                          <m:t>𝒋</m:t>
                        </m:r>
                      </m:sub>
                    </m:sSub>
                  </m:oMath>
                </a14:m>
                <a:r>
                  <a:rPr lang="en-US" altLang="zh-CN" sz="2000" b="1">
                    <a:latin typeface="微软雅黑" panose="020B0503020204020204" charset="-122"/>
                    <a:ea typeface="微软雅黑" panose="020B0503020204020204" charset="-122"/>
                  </a:rPr>
                  <a:t> </a:t>
                </a:r>
                <a:endParaRPr lang="zh-CN" altLang="en-US" sz="2000" b="1">
                  <a:latin typeface="微软雅黑" panose="020B0503020204020204" charset="-122"/>
                  <a:ea typeface="微软雅黑" panose="020B0503020204020204" charset="-122"/>
                </a:endParaRPr>
              </a:p>
            </p:txBody>
          </p:sp>
        </mc:Choice>
        <mc:Fallback>
          <p:sp>
            <p:nvSpPr>
              <p:cNvPr id="36" name="文本框 35"/>
              <p:cNvSpPr txBox="1">
                <a:spLocks noRot="1" noChangeAspect="1" noMove="1" noResize="1" noEditPoints="1" noAdjustHandles="1" noChangeArrowheads="1" noChangeShapeType="1" noTextEdit="1"/>
              </p:cNvSpPr>
              <p:nvPr/>
            </p:nvSpPr>
            <p:spPr>
              <a:xfrm>
                <a:off x="6312091" y="3241052"/>
                <a:ext cx="5592240" cy="1439881"/>
              </a:xfrm>
              <a:prstGeom prst="rect">
                <a:avLst/>
              </a:prstGeom>
              <a:blipFill rotWithShape="1">
                <a:blip r:embed="rId10"/>
                <a:stretch>
                  <a:fillRect l="-3" t="-1" r="11" b="24"/>
                </a:stretch>
              </a:blipFill>
            </p:spPr>
            <p:txBody>
              <a:bodyPr/>
              <a:lstStyle/>
              <a:p>
                <a:r>
                  <a:rPr lang="zh-CN" altLang="en-US">
                    <a:noFill/>
                  </a:rPr>
                  <a:t> </a:t>
                </a:r>
              </a:p>
            </p:txBody>
          </p:sp>
        </mc:Fallback>
      </mc:AlternateContent>
      <p:pic>
        <p:nvPicPr>
          <p:cNvPr id="38" name="图片 37"/>
          <p:cNvPicPr>
            <a:picLocks noChangeAspect="1"/>
          </p:cNvPicPr>
          <p:nvPr/>
        </p:nvPicPr>
        <p:blipFill>
          <a:blip r:embed="rId11"/>
          <a:stretch>
            <a:fillRect/>
          </a:stretch>
        </p:blipFill>
        <p:spPr>
          <a:xfrm>
            <a:off x="7979496" y="4221000"/>
            <a:ext cx="2257430" cy="2228674"/>
          </a:xfrm>
          <a:prstGeom prst="rect">
            <a:avLst/>
          </a:prstGeom>
        </p:spPr>
      </p:pic>
      <p:sp>
        <p:nvSpPr>
          <p:cNvPr id="39" name="文本框 38"/>
          <p:cNvSpPr txBox="1"/>
          <p:nvPr/>
        </p:nvSpPr>
        <p:spPr>
          <a:xfrm>
            <a:off x="480000" y="759167"/>
            <a:ext cx="4059125" cy="461665"/>
          </a:xfrm>
          <a:prstGeom prst="rect">
            <a:avLst/>
          </a:prstGeom>
          <a:noFill/>
        </p:spPr>
        <p:txBody>
          <a:bodyPr wrap="none" rtlCol="0">
            <a:spAutoFit/>
          </a:bodyPr>
          <a:lstStyle/>
          <a:p>
            <a:r>
              <a:rPr lang="zh-CN" altLang="en-US" sz="2400" b="1">
                <a:latin typeface="微软雅黑" panose="020B0503020204020204" charset="-122"/>
                <a:ea typeface="微软雅黑" panose="020B0503020204020204" charset="-122"/>
              </a:rPr>
              <a:t>（</a:t>
            </a:r>
            <a:r>
              <a:rPr lang="en-US" altLang="zh-CN" sz="2400" b="1">
                <a:latin typeface="微软雅黑" panose="020B0503020204020204" charset="-122"/>
                <a:ea typeface="微软雅黑" panose="020B0503020204020204" charset="-122"/>
              </a:rPr>
              <a:t>1</a:t>
            </a:r>
            <a:r>
              <a:rPr lang="zh-CN" altLang="en-US" sz="2400" b="1">
                <a:latin typeface="微软雅黑" panose="020B0503020204020204" charset="-122"/>
                <a:ea typeface="微软雅黑" panose="020B0503020204020204" charset="-122"/>
              </a:rPr>
              <a:t>）对于双量子比特共识：</a:t>
            </a:r>
            <a:endParaRPr lang="zh-CN" altLang="en-US" sz="2400" b="1">
              <a:latin typeface="微软雅黑" panose="020B0503020204020204" charset="-122"/>
              <a:ea typeface="微软雅黑" panose="020B0503020204020204"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52239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35775"/>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120000" y="759167"/>
            <a:ext cx="6837128" cy="461665"/>
          </a:xfrm>
          <a:prstGeom prst="rect">
            <a:avLst/>
          </a:prstGeom>
          <a:noFill/>
        </p:spPr>
        <p:txBody>
          <a:bodyPr wrap="none" rtlCol="0">
            <a:spAutoFit/>
          </a:bodyPr>
          <a:lstStyle/>
          <a:p>
            <a:r>
              <a:rPr lang="zh-CN" altLang="en-US" sz="2400" b="1">
                <a:latin typeface="微软雅黑" panose="020B0503020204020204" charset="-122"/>
                <a:ea typeface="微软雅黑" panose="020B0503020204020204" charset="-122"/>
              </a:rPr>
              <a:t>（</a:t>
            </a:r>
            <a:r>
              <a:rPr lang="en-US" altLang="zh-CN" sz="2400" b="1">
                <a:latin typeface="微软雅黑" panose="020B0503020204020204" charset="-122"/>
                <a:ea typeface="微软雅黑" panose="020B0503020204020204" charset="-122"/>
              </a:rPr>
              <a:t>2</a:t>
            </a:r>
            <a:r>
              <a:rPr lang="zh-CN" altLang="en-US" sz="2400" b="1">
                <a:latin typeface="微软雅黑" panose="020B0503020204020204" charset="-122"/>
                <a:ea typeface="微软雅黑" panose="020B0503020204020204" charset="-122"/>
              </a:rPr>
              <a:t>）对于多量子比特在链式图的全局量子共识：</a:t>
            </a:r>
            <a:endParaRPr lang="zh-CN" altLang="en-US" sz="2400" b="1">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stretch>
            <a:fillRect/>
          </a:stretch>
        </p:blipFill>
        <p:spPr>
          <a:xfrm>
            <a:off x="21488" y="1220832"/>
            <a:ext cx="6247900" cy="3855890"/>
          </a:xfrm>
          <a:prstGeom prst="rect">
            <a:avLst/>
          </a:prstGeom>
        </p:spPr>
      </p:pic>
      <p:pic>
        <p:nvPicPr>
          <p:cNvPr id="16" name="图片 15"/>
          <p:cNvPicPr>
            <a:picLocks noChangeAspect="1"/>
          </p:cNvPicPr>
          <p:nvPr/>
        </p:nvPicPr>
        <p:blipFill>
          <a:blip r:embed="rId2"/>
          <a:stretch>
            <a:fillRect/>
          </a:stretch>
        </p:blipFill>
        <p:spPr>
          <a:xfrm rot="16200000">
            <a:off x="3222413" y="3392259"/>
            <a:ext cx="632303" cy="3878128"/>
          </a:xfrm>
          <a:prstGeom prst="rect">
            <a:avLst/>
          </a:prstGeom>
        </p:spPr>
      </p:pic>
      <p:sp>
        <p:nvSpPr>
          <p:cNvPr id="17" name="文本框 16"/>
          <p:cNvSpPr txBox="1"/>
          <p:nvPr/>
        </p:nvSpPr>
        <p:spPr>
          <a:xfrm>
            <a:off x="1063853" y="5639545"/>
            <a:ext cx="5032147" cy="369332"/>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注：链式拓扑结构的共识</a:t>
            </a:r>
            <a:r>
              <a:rPr lang="zh-CN" altLang="en-US" b="1">
                <a:solidFill>
                  <a:srgbClr val="FF0000"/>
                </a:solidFill>
                <a:latin typeface="微软雅黑" panose="020B0503020204020204" charset="-122"/>
                <a:ea typeface="微软雅黑" panose="020B0503020204020204" charset="-122"/>
              </a:rPr>
              <a:t>矢量方程</a:t>
            </a:r>
            <a:r>
              <a:rPr lang="zh-CN" altLang="en-US" b="1">
                <a:latin typeface="微软雅黑" panose="020B0503020204020204" charset="-122"/>
                <a:ea typeface="微软雅黑" panose="020B0503020204020204" charset="-122"/>
              </a:rPr>
              <a:t>（</a:t>
            </a:r>
            <a:r>
              <a:rPr lang="zh-CN" altLang="en-US" b="1">
                <a:solidFill>
                  <a:srgbClr val="FF0000"/>
                </a:solidFill>
                <a:latin typeface="微软雅黑" panose="020B0503020204020204" charset="-122"/>
                <a:ea typeface="微软雅黑" panose="020B0503020204020204" charset="-122"/>
              </a:rPr>
              <a:t>从前到后</a:t>
            </a:r>
            <a:r>
              <a:rPr lang="zh-CN" altLang="en-US" b="1">
                <a:latin typeface="微软雅黑" panose="020B0503020204020204" charset="-122"/>
                <a:ea typeface="微软雅黑" panose="020B0503020204020204" charset="-122"/>
              </a:rPr>
              <a:t>）</a:t>
            </a:r>
            <a:endParaRPr lang="zh-CN" altLang="en-US" b="1">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3"/>
          <a:stretch>
            <a:fillRect/>
          </a:stretch>
        </p:blipFill>
        <p:spPr>
          <a:xfrm>
            <a:off x="7097032" y="552629"/>
            <a:ext cx="4254968" cy="5952124"/>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52239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35775"/>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6" name="图片 5"/>
          <p:cNvPicPr>
            <a:picLocks noChangeAspect="1"/>
          </p:cNvPicPr>
          <p:nvPr/>
        </p:nvPicPr>
        <p:blipFill>
          <a:blip r:embed="rId1"/>
          <a:stretch>
            <a:fillRect/>
          </a:stretch>
        </p:blipFill>
        <p:spPr>
          <a:xfrm>
            <a:off x="34841" y="728610"/>
            <a:ext cx="5913290" cy="2995344"/>
          </a:xfrm>
          <a:prstGeom prst="rect">
            <a:avLst/>
          </a:prstGeom>
        </p:spPr>
      </p:pic>
      <p:pic>
        <p:nvPicPr>
          <p:cNvPr id="13" name="图片 12"/>
          <p:cNvPicPr>
            <a:picLocks noChangeAspect="1"/>
          </p:cNvPicPr>
          <p:nvPr/>
        </p:nvPicPr>
        <p:blipFill>
          <a:blip r:embed="rId2"/>
          <a:stretch>
            <a:fillRect/>
          </a:stretch>
        </p:blipFill>
        <p:spPr>
          <a:xfrm>
            <a:off x="6543286" y="728610"/>
            <a:ext cx="5546172" cy="4175772"/>
          </a:xfrm>
          <a:prstGeom prst="rect">
            <a:avLst/>
          </a:prstGeom>
        </p:spPr>
      </p:pic>
      <mc:AlternateContent xmlns:mc="http://schemas.openxmlformats.org/markup-compatibility/2006" xmlns:p14="http://schemas.microsoft.com/office/powerpoint/2010/main">
        <mc:Choice Requires="p14">
          <p:contentPart r:id="rId3" p14:bwMode="auto">
            <p14:nvContentPartPr>
              <p14:cNvPr id="15" name="墨迹 14"/>
              <p14:cNvContentPartPr/>
              <p14:nvPr/>
            </p14:nvContentPartPr>
            <p14:xfrm>
              <a:off x="2495509" y="1120380"/>
              <a:ext cx="3394440" cy="28440"/>
            </p14:xfrm>
          </p:contentPart>
        </mc:Choice>
        <mc:Fallback xmlns="">
          <p:pic>
            <p:nvPicPr>
              <p:cNvPr id="15" name="墨迹 14"/>
            </p:nvPicPr>
            <p:blipFill>
              <a:blip r:embed="rId4"/>
            </p:blipFill>
            <p:spPr>
              <a:xfrm>
                <a:off x="2495509" y="1120380"/>
                <a:ext cx="3394440" cy="284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8" name="墨迹 17"/>
              <p14:cNvContentPartPr/>
              <p14:nvPr/>
            </p14:nvContentPartPr>
            <p14:xfrm>
              <a:off x="185749" y="1381740"/>
              <a:ext cx="5587920" cy="360"/>
            </p14:xfrm>
          </p:contentPart>
        </mc:Choice>
        <mc:Fallback xmlns="">
          <p:pic>
            <p:nvPicPr>
              <p:cNvPr id="18" name="墨迹 17"/>
            </p:nvPicPr>
            <p:blipFill>
              <a:blip r:embed="rId6"/>
            </p:blipFill>
            <p:spPr>
              <a:xfrm>
                <a:off x="185749" y="1381740"/>
                <a:ext cx="558792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0" name="墨迹 19"/>
              <p14:cNvContentPartPr/>
              <p14:nvPr/>
            </p14:nvContentPartPr>
            <p14:xfrm>
              <a:off x="123469" y="1670460"/>
              <a:ext cx="1810440" cy="14400"/>
            </p14:xfrm>
          </p:contentPart>
        </mc:Choice>
        <mc:Fallback xmlns="">
          <p:pic>
            <p:nvPicPr>
              <p:cNvPr id="20" name="墨迹 19"/>
            </p:nvPicPr>
            <p:blipFill>
              <a:blip r:embed="rId8"/>
            </p:blipFill>
            <p:spPr>
              <a:xfrm>
                <a:off x="123469" y="1670460"/>
                <a:ext cx="1810440" cy="144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1" name="墨迹 20"/>
              <p14:cNvContentPartPr/>
              <p14:nvPr/>
            </p14:nvContentPartPr>
            <p14:xfrm>
              <a:off x="5775109" y="1409100"/>
              <a:ext cx="130320" cy="28080"/>
            </p14:xfrm>
          </p:contentPart>
        </mc:Choice>
        <mc:Fallback xmlns="">
          <p:pic>
            <p:nvPicPr>
              <p:cNvPr id="21" name="墨迹 20"/>
            </p:nvPicPr>
            <p:blipFill>
              <a:blip r:embed="rId10"/>
            </p:blipFill>
            <p:spPr>
              <a:xfrm>
                <a:off x="5775109" y="1409100"/>
                <a:ext cx="130320" cy="28080"/>
              </a:xfrm>
              <a:prstGeom prst="rect"/>
            </p:spPr>
          </p:pic>
        </mc:Fallback>
      </mc:AlternateContent>
      <p:sp>
        <p:nvSpPr>
          <p:cNvPr id="22" name="文本框 21"/>
          <p:cNvSpPr txBox="1"/>
          <p:nvPr/>
        </p:nvSpPr>
        <p:spPr>
          <a:xfrm>
            <a:off x="2064000" y="1530606"/>
            <a:ext cx="2097049" cy="369332"/>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拉塞尔不变集原理</a:t>
            </a:r>
            <a:endParaRPr lang="zh-CN" altLang="en-US" b="1">
              <a:latin typeface="微软雅黑" panose="020B0503020204020204" charset="-122"/>
              <a:ea typeface="微软雅黑" panose="020B0503020204020204" charset="-122"/>
            </a:endParaRPr>
          </a:p>
        </p:txBody>
      </p:sp>
      <p:sp>
        <p:nvSpPr>
          <p:cNvPr id="23" name="文本框 22"/>
          <p:cNvSpPr txBox="1"/>
          <p:nvPr/>
        </p:nvSpPr>
        <p:spPr>
          <a:xfrm>
            <a:off x="7248000" y="4953911"/>
            <a:ext cx="4841458" cy="874407"/>
          </a:xfrm>
          <a:prstGeom prst="rect">
            <a:avLst/>
          </a:prstGeom>
          <a:noFill/>
        </p:spPr>
        <p:txBody>
          <a:bodyPr wrap="square" rtlCol="0">
            <a:spAutoFit/>
          </a:bodyPr>
          <a:lstStyle/>
          <a:p>
            <a:pPr>
              <a:lnSpc>
                <a:spcPct val="150000"/>
              </a:lnSpc>
            </a:pPr>
            <a:r>
              <a:rPr lang="zh-CN" altLang="en-US" b="1">
                <a:latin typeface="微软雅黑" panose="020B0503020204020204" charset="-122"/>
                <a:ea typeface="微软雅黑" panose="020B0503020204020204" charset="-122"/>
              </a:rPr>
              <a:t>注：从前到后递推，可以推得所有节点</a:t>
            </a:r>
            <a:r>
              <a:rPr lang="zh-CN" altLang="en-US" b="1">
                <a:solidFill>
                  <a:srgbClr val="FF0000"/>
                </a:solidFill>
                <a:latin typeface="微软雅黑" panose="020B0503020204020204" charset="-122"/>
                <a:ea typeface="微软雅黑" panose="020B0503020204020204" charset="-122"/>
              </a:rPr>
              <a:t>量子态一致性</a:t>
            </a:r>
            <a:r>
              <a:rPr lang="zh-CN" altLang="en-US" b="1">
                <a:latin typeface="微软雅黑" panose="020B0503020204020204" charset="-122"/>
                <a:ea typeface="微软雅黑" panose="020B0503020204020204" charset="-122"/>
              </a:rPr>
              <a:t>收敛</a:t>
            </a:r>
            <a:endParaRPr lang="zh-CN" altLang="en-US" b="1">
              <a:latin typeface="微软雅黑" panose="020B0503020204020204" charset="-122"/>
              <a:ea typeface="微软雅黑" panose="020B0503020204020204" charset="-122"/>
            </a:endParaRPr>
          </a:p>
        </p:txBody>
      </p:sp>
      <mc:AlternateContent xmlns:mc="http://schemas.openxmlformats.org/markup-compatibility/2006" xmlns:p14="http://schemas.microsoft.com/office/powerpoint/2010/main">
        <mc:Choice Requires="p14">
          <p:contentPart r:id="rId11" p14:bwMode="auto">
            <p14:nvContentPartPr>
              <p14:cNvPr id="27" name="墨迹 26"/>
              <p14:cNvContentPartPr/>
              <p14:nvPr/>
            </p14:nvContentPartPr>
            <p14:xfrm>
              <a:off x="7033309" y="4523820"/>
              <a:ext cx="3635280" cy="35280"/>
            </p14:xfrm>
          </p:contentPart>
        </mc:Choice>
        <mc:Fallback xmlns="">
          <p:pic>
            <p:nvPicPr>
              <p:cNvPr id="27" name="墨迹 26"/>
            </p:nvPicPr>
            <p:blipFill>
              <a:blip r:embed="rId12"/>
            </p:blipFill>
            <p:spPr>
              <a:xfrm>
                <a:off x="7033309" y="4523820"/>
                <a:ext cx="3635280" cy="35280"/>
              </a:xfrm>
              <a:prstGeom prst="rect"/>
            </p:spPr>
          </p:pic>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744000" y="597564"/>
            <a:ext cx="5363866" cy="2580345"/>
          </a:xfrm>
          <a:prstGeom prst="rect">
            <a:avLst/>
          </a:prstGeom>
        </p:spPr>
      </p:pic>
      <p:sp>
        <p:nvSpPr>
          <p:cNvPr id="19" name="矩形 18"/>
          <p:cNvSpPr/>
          <p:nvPr/>
        </p:nvSpPr>
        <p:spPr>
          <a:xfrm>
            <a:off x="-1" y="1"/>
            <a:ext cx="12174172" cy="52239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35775"/>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215419" y="537473"/>
            <a:ext cx="7452681" cy="461665"/>
          </a:xfrm>
          <a:prstGeom prst="rect">
            <a:avLst/>
          </a:prstGeom>
          <a:noFill/>
        </p:spPr>
        <p:txBody>
          <a:bodyPr wrap="none" rtlCol="0">
            <a:spAutoFit/>
          </a:bodyPr>
          <a:lstStyle/>
          <a:p>
            <a:r>
              <a:rPr lang="zh-CN" altLang="en-US" sz="2400" b="1">
                <a:latin typeface="微软雅黑" panose="020B0503020204020204" charset="-122"/>
                <a:ea typeface="微软雅黑" panose="020B0503020204020204" charset="-122"/>
              </a:rPr>
              <a:t>（</a:t>
            </a:r>
            <a:r>
              <a:rPr lang="en-US" altLang="zh-CN" sz="2400" b="1">
                <a:latin typeface="微软雅黑" panose="020B0503020204020204" charset="-122"/>
                <a:ea typeface="微软雅黑" panose="020B0503020204020204" charset="-122"/>
              </a:rPr>
              <a:t>2</a:t>
            </a:r>
            <a:r>
              <a:rPr lang="zh-CN" altLang="en-US" sz="2400" b="1">
                <a:latin typeface="微软雅黑" panose="020B0503020204020204" charset="-122"/>
                <a:ea typeface="微软雅黑" panose="020B0503020204020204" charset="-122"/>
              </a:rPr>
              <a:t>）对于多量子比特在连通图的局部信息量子共识：</a:t>
            </a:r>
            <a:endParaRPr lang="zh-CN" altLang="en-US" sz="2400" b="1">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stretch>
            <a:fillRect/>
          </a:stretch>
        </p:blipFill>
        <p:spPr>
          <a:xfrm>
            <a:off x="182117" y="1009419"/>
            <a:ext cx="6379268" cy="5528699"/>
          </a:xfrm>
          <a:prstGeom prst="rect">
            <a:avLst/>
          </a:prstGeom>
        </p:spPr>
      </p:pic>
      <p:sp>
        <p:nvSpPr>
          <p:cNvPr id="18" name="文本框 17"/>
          <p:cNvSpPr txBox="1"/>
          <p:nvPr/>
        </p:nvSpPr>
        <p:spPr>
          <a:xfrm>
            <a:off x="7464000" y="3177909"/>
            <a:ext cx="4248000" cy="646331"/>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注：将幺正变换的二维矩阵直接</a:t>
            </a:r>
            <a:r>
              <a:rPr lang="zh-CN" altLang="en-US" b="1">
                <a:solidFill>
                  <a:srgbClr val="FF0000"/>
                </a:solidFill>
                <a:latin typeface="微软雅黑" panose="020B0503020204020204" charset="-122"/>
                <a:ea typeface="微软雅黑" panose="020B0503020204020204" charset="-122"/>
              </a:rPr>
              <a:t>扩展为三维形式</a:t>
            </a:r>
            <a:endParaRPr lang="zh-CN" altLang="en-US" b="1">
              <a:solidFill>
                <a:srgbClr val="FF0000"/>
              </a:solidFill>
              <a:latin typeface="微软雅黑" panose="020B0503020204020204" charset="-122"/>
              <a:ea typeface="微软雅黑" panose="020B0503020204020204" charset="-122"/>
            </a:endParaRPr>
          </a:p>
        </p:txBody>
      </p:sp>
      <p:pic>
        <p:nvPicPr>
          <p:cNvPr id="21" name="图片 20"/>
          <p:cNvPicPr>
            <a:picLocks noChangeAspect="1"/>
          </p:cNvPicPr>
          <p:nvPr/>
        </p:nvPicPr>
        <p:blipFill>
          <a:blip r:embed="rId3"/>
          <a:stretch>
            <a:fillRect/>
          </a:stretch>
        </p:blipFill>
        <p:spPr>
          <a:xfrm>
            <a:off x="7238509" y="3937439"/>
            <a:ext cx="4464000" cy="2189022"/>
          </a:xfrm>
          <a:prstGeom prst="rect">
            <a:avLst/>
          </a:prstGeom>
        </p:spPr>
      </p:pic>
      <p:sp>
        <p:nvSpPr>
          <p:cNvPr id="22" name="矩形 21"/>
          <p:cNvSpPr/>
          <p:nvPr/>
        </p:nvSpPr>
        <p:spPr>
          <a:xfrm>
            <a:off x="7238508" y="3907277"/>
            <a:ext cx="4557725" cy="2332646"/>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52239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35775"/>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96000" y="592539"/>
            <a:ext cx="7452681" cy="461665"/>
          </a:xfrm>
          <a:prstGeom prst="rect">
            <a:avLst/>
          </a:prstGeom>
          <a:noFill/>
        </p:spPr>
        <p:txBody>
          <a:bodyPr wrap="none" rtlCol="0">
            <a:spAutoFit/>
          </a:bodyPr>
          <a:lstStyle/>
          <a:p>
            <a:r>
              <a:rPr lang="zh-CN" altLang="en-US" sz="2400" b="1">
                <a:latin typeface="微软雅黑" panose="020B0503020204020204" charset="-122"/>
                <a:ea typeface="微软雅黑" panose="020B0503020204020204" charset="-122"/>
              </a:rPr>
              <a:t>（</a:t>
            </a:r>
            <a:r>
              <a:rPr lang="en-US" altLang="zh-CN" sz="2400" b="1">
                <a:latin typeface="微软雅黑" panose="020B0503020204020204" charset="-122"/>
                <a:ea typeface="微软雅黑" panose="020B0503020204020204" charset="-122"/>
              </a:rPr>
              <a:t>2</a:t>
            </a:r>
            <a:r>
              <a:rPr lang="zh-CN" altLang="en-US" sz="2400" b="1">
                <a:latin typeface="微软雅黑" panose="020B0503020204020204" charset="-122"/>
                <a:ea typeface="微软雅黑" panose="020B0503020204020204" charset="-122"/>
              </a:rPr>
              <a:t>）对于多量子比特在连通图的局部信息量子共识：</a:t>
            </a:r>
            <a:endParaRPr lang="zh-CN" altLang="en-US" sz="2400" b="1">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tretch>
            <a:fillRect/>
          </a:stretch>
        </p:blipFill>
        <p:spPr>
          <a:xfrm>
            <a:off x="120000" y="1078279"/>
            <a:ext cx="6048000" cy="1810498"/>
          </a:xfrm>
          <a:prstGeom prst="rect">
            <a:avLst/>
          </a:prstGeom>
        </p:spPr>
      </p:pic>
      <p:pic>
        <p:nvPicPr>
          <p:cNvPr id="12" name="图片 11"/>
          <p:cNvPicPr>
            <a:picLocks noChangeAspect="1"/>
          </p:cNvPicPr>
          <p:nvPr/>
        </p:nvPicPr>
        <p:blipFill>
          <a:blip r:embed="rId2"/>
          <a:stretch>
            <a:fillRect/>
          </a:stretch>
        </p:blipFill>
        <p:spPr>
          <a:xfrm>
            <a:off x="264000" y="3888621"/>
            <a:ext cx="5296010" cy="1526087"/>
          </a:xfrm>
          <a:prstGeom prst="rect">
            <a:avLst/>
          </a:prstGeom>
        </p:spPr>
      </p:pic>
      <p:pic>
        <p:nvPicPr>
          <p:cNvPr id="14" name="图片 13"/>
          <p:cNvPicPr>
            <a:picLocks noChangeAspect="1"/>
          </p:cNvPicPr>
          <p:nvPr/>
        </p:nvPicPr>
        <p:blipFill>
          <a:blip r:embed="rId3"/>
          <a:stretch>
            <a:fillRect/>
          </a:stretch>
        </p:blipFill>
        <p:spPr>
          <a:xfrm>
            <a:off x="7146305" y="593281"/>
            <a:ext cx="4781695" cy="5948258"/>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309347" y="953106"/>
            <a:ext cx="5727740" cy="5139894"/>
          </a:xfrm>
          <a:prstGeom prst="rect">
            <a:avLst/>
          </a:prstGeom>
        </p:spPr>
      </p:pic>
      <p:pic>
        <p:nvPicPr>
          <p:cNvPr id="6" name="图片 5"/>
          <p:cNvPicPr>
            <a:picLocks noChangeAspect="1"/>
          </p:cNvPicPr>
          <p:nvPr/>
        </p:nvPicPr>
        <p:blipFill>
          <a:blip r:embed="rId4"/>
          <a:stretch>
            <a:fillRect/>
          </a:stretch>
        </p:blipFill>
        <p:spPr>
          <a:xfrm>
            <a:off x="6240000" y="794378"/>
            <a:ext cx="5840139" cy="5269241"/>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6553200"/>
            <a:ext cx="12192001" cy="304800"/>
            <a:chOff x="0" y="6569404"/>
            <a:chExt cx="9144000" cy="288000"/>
          </a:xfrm>
        </p:grpSpPr>
        <p:sp>
          <p:nvSpPr>
            <p:cNvPr id="11" name="矩形 1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1" name="矩形 20"/>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712000" y="750164"/>
            <a:ext cx="6768000" cy="5562504"/>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8" name="图片 27"/>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2" name="圆角矩形 3"/>
          <p:cNvSpPr/>
          <p:nvPr/>
        </p:nvSpPr>
        <p:spPr>
          <a:xfrm>
            <a:off x="48000" y="2709192"/>
            <a:ext cx="3871664"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buNone/>
            </a:pPr>
            <a:r>
              <a:rPr lang="en-US" altLang="zh-CN" sz="1400" b="1">
                <a:solidFill>
                  <a:schemeClr val="bg1"/>
                </a:solidFill>
                <a:effectLst/>
                <a:latin typeface="Arial" panose="020B0604020202020204" pitchFamily="34" charset="0"/>
                <a:cs typeface="Arial" panose="020B0604020202020204" pitchFamily="34" charset="0"/>
              </a:rPr>
              <a:t>Distributed Partial Quantum Consensus of Qubit Networks With Connected Topologies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9" name="圆角矩形 4"/>
          <p:cNvSpPr/>
          <p:nvPr/>
        </p:nvSpPr>
        <p:spPr>
          <a:xfrm>
            <a:off x="4351664" y="945000"/>
            <a:ext cx="3456000"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endParaRPr lang="en-US" altLang="zh-CN" sz="1400" b="1">
              <a:latin typeface="Arial" panose="020B0604020202020204" pitchFamily="34" charset="0"/>
              <a:cs typeface="Arial" panose="020B0604020202020204" pitchFamily="34" charset="0"/>
            </a:endParaRPr>
          </a:p>
          <a:p>
            <a:pPr algn="ctr">
              <a:lnSpc>
                <a:spcPct val="150000"/>
              </a:lnSpc>
            </a:pPr>
            <a:r>
              <a:rPr lang="en-US" altLang="zh-CN" sz="1400" b="1">
                <a:latin typeface="Arial" panose="020B0604020202020204" pitchFamily="34" charset="0"/>
                <a:cs typeface="Arial" panose="020B0604020202020204" pitchFamily="34" charset="0"/>
              </a:rPr>
              <a:t>Stability analysis of quantum systems: A Lyapunov criterion and an invariance principle</a:t>
            </a:r>
            <a:endParaRPr lang="en-US" altLang="zh-CN" sz="1400" b="1">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0" name="圆角矩形 5"/>
          <p:cNvSpPr/>
          <p:nvPr/>
        </p:nvSpPr>
        <p:spPr>
          <a:xfrm>
            <a:off x="8229992" y="2703533"/>
            <a:ext cx="3916315"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Learning to Learn Variational Quantum Algorithm</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1" name="圆角矩形 6"/>
          <p:cNvSpPr/>
          <p:nvPr/>
        </p:nvSpPr>
        <p:spPr>
          <a:xfrm>
            <a:off x="1967165" y="4582770"/>
            <a:ext cx="3320500"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Towards provably efficient quantum algorithms for large-scale machine learning models</a:t>
            </a:r>
            <a:endParaRPr lang="zh-CN" altLang="en-US" sz="1400" b="1" dirty="0">
              <a:latin typeface="Arial" panose="020B0604020202020204" pitchFamily="34" charset="0"/>
              <a:cs typeface="Arial" panose="020B0604020202020204" pitchFamily="34" charset="0"/>
              <a:sym typeface="+mn-ea"/>
            </a:endParaRPr>
          </a:p>
        </p:txBody>
      </p:sp>
      <p:sp>
        <p:nvSpPr>
          <p:cNvPr id="12" name="圆角矩形 7"/>
          <p:cNvSpPr/>
          <p:nvPr/>
        </p:nvSpPr>
        <p:spPr>
          <a:xfrm>
            <a:off x="8018089" y="4589291"/>
            <a:ext cx="3981911"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endParaRPr lang="en-US" altLang="zh-CN" sz="1400" b="1">
              <a:latin typeface="Arial" panose="020B0604020202020204" pitchFamily="34" charset="0"/>
              <a:cs typeface="Arial" panose="020B0604020202020204" pitchFamily="34" charset="0"/>
            </a:endParaRPr>
          </a:p>
          <a:p>
            <a:pPr algn="ctr">
              <a:lnSpc>
                <a:spcPct val="150000"/>
              </a:lnSpc>
            </a:pPr>
            <a:r>
              <a:rPr lang="en-US" altLang="zh-CN" sz="1400" b="1">
                <a:latin typeface="Arial" panose="020B0604020202020204" pitchFamily="34" charset="0"/>
                <a:cs typeface="Arial" panose="020B0604020202020204" pitchFamily="34" charset="0"/>
              </a:rPr>
              <a:t>Entanglement-Controlled Quantum Federated Learning</a:t>
            </a:r>
            <a:endParaRPr lang="en-US" altLang="zh-CN" sz="1400" b="1">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endParaRPr lang="zh-CN" altLang="en-US" sz="1400" b="1" dirty="0">
              <a:latin typeface="Arial" panose="020B0604020202020204" pitchFamily="34" charset="0"/>
              <a:cs typeface="Arial" panose="020B0604020202020204" pitchFamily="34" charset="0"/>
              <a:sym typeface="+mn-ea"/>
            </a:endParaRPr>
          </a:p>
        </p:txBody>
      </p:sp>
      <p:sp>
        <p:nvSpPr>
          <p:cNvPr id="13" name="文本框 12"/>
          <p:cNvSpPr txBox="1"/>
          <p:nvPr/>
        </p:nvSpPr>
        <p:spPr>
          <a:xfrm>
            <a:off x="1772853" y="2328940"/>
            <a:ext cx="421958" cy="330518"/>
          </a:xfrm>
          <a:prstGeom prst="rect">
            <a:avLst/>
          </a:prstGeom>
          <a:noFill/>
        </p:spPr>
        <p:txBody>
          <a:bodyPr wrap="none" rtlCol="0" anchor="t">
            <a:noAutofit/>
          </a:bodyPr>
          <a:lstStyle/>
          <a:p>
            <a:r>
              <a:rPr lang="zh-CN" altLang="en-US" b="1" dirty="0">
                <a:latin typeface="Calibri" panose="020F0502020204030204" charset="0"/>
              </a:rPr>
              <a:t>①</a:t>
            </a:r>
            <a:endParaRPr lang="zh-CN" altLang="en-US" b="1" dirty="0">
              <a:latin typeface="Calibri" panose="020F0502020204030204" charset="0"/>
            </a:endParaRPr>
          </a:p>
        </p:txBody>
      </p:sp>
      <p:sp>
        <p:nvSpPr>
          <p:cNvPr id="14" name="文本框 13"/>
          <p:cNvSpPr txBox="1"/>
          <p:nvPr/>
        </p:nvSpPr>
        <p:spPr>
          <a:xfrm>
            <a:off x="5870105" y="545533"/>
            <a:ext cx="415498" cy="369332"/>
          </a:xfrm>
          <a:prstGeom prst="rect">
            <a:avLst/>
          </a:prstGeom>
          <a:noFill/>
        </p:spPr>
        <p:txBody>
          <a:bodyPr wrap="none" rtlCol="0" anchor="t">
            <a:spAutoFit/>
          </a:bodyPr>
          <a:lstStyle/>
          <a:p>
            <a:r>
              <a:rPr lang="zh-CN" altLang="en-US" b="1" dirty="0">
                <a:latin typeface="Calibri" panose="020F0502020204030204" charset="0"/>
              </a:rPr>
              <a:t>②</a:t>
            </a:r>
            <a:endParaRPr lang="zh-CN" altLang="en-US" b="1" dirty="0">
              <a:latin typeface="Calibri" panose="020F0502020204030204" charset="0"/>
            </a:endParaRPr>
          </a:p>
        </p:txBody>
      </p:sp>
      <p:sp>
        <p:nvSpPr>
          <p:cNvPr id="15" name="文本框 14"/>
          <p:cNvSpPr txBox="1"/>
          <p:nvPr/>
        </p:nvSpPr>
        <p:spPr>
          <a:xfrm>
            <a:off x="9980400" y="2309533"/>
            <a:ext cx="415498" cy="369332"/>
          </a:xfrm>
          <a:prstGeom prst="rect">
            <a:avLst/>
          </a:prstGeom>
          <a:noFill/>
        </p:spPr>
        <p:txBody>
          <a:bodyPr wrap="none" rtlCol="0" anchor="t">
            <a:spAutoFit/>
          </a:bodyPr>
          <a:lstStyle/>
          <a:p>
            <a:r>
              <a:rPr lang="zh-CN" altLang="en-US" b="1" dirty="0">
                <a:latin typeface="Calibri" panose="020F0502020204030204" charset="0"/>
              </a:rPr>
              <a:t>③</a:t>
            </a:r>
            <a:endParaRPr lang="zh-CN" altLang="en-US" b="1" dirty="0">
              <a:latin typeface="Calibri" panose="020F0502020204030204" charset="0"/>
            </a:endParaRPr>
          </a:p>
        </p:txBody>
      </p:sp>
      <p:sp>
        <p:nvSpPr>
          <p:cNvPr id="16" name="文本框 15"/>
          <p:cNvSpPr txBox="1"/>
          <p:nvPr/>
        </p:nvSpPr>
        <p:spPr>
          <a:xfrm>
            <a:off x="3419666" y="4183276"/>
            <a:ext cx="415498" cy="369332"/>
          </a:xfrm>
          <a:prstGeom prst="rect">
            <a:avLst/>
          </a:prstGeom>
          <a:noFill/>
        </p:spPr>
        <p:txBody>
          <a:bodyPr wrap="none" rtlCol="0" anchor="t">
            <a:spAutoFit/>
          </a:bodyPr>
          <a:lstStyle/>
          <a:p>
            <a:r>
              <a:rPr lang="zh-CN" altLang="en-US" b="1" dirty="0">
                <a:latin typeface="Calibri" panose="020F0502020204030204" charset="0"/>
              </a:rPr>
              <a:t>④</a:t>
            </a:r>
            <a:endParaRPr lang="zh-CN" altLang="en-US" b="1" dirty="0">
              <a:latin typeface="Calibri" panose="020F0502020204030204" charset="0"/>
            </a:endParaRPr>
          </a:p>
        </p:txBody>
      </p:sp>
      <p:sp>
        <p:nvSpPr>
          <p:cNvPr id="17" name="文本框 16"/>
          <p:cNvSpPr txBox="1"/>
          <p:nvPr/>
        </p:nvSpPr>
        <p:spPr>
          <a:xfrm>
            <a:off x="10000419" y="4254634"/>
            <a:ext cx="415498" cy="369332"/>
          </a:xfrm>
          <a:prstGeom prst="rect">
            <a:avLst/>
          </a:prstGeom>
          <a:noFill/>
        </p:spPr>
        <p:txBody>
          <a:bodyPr wrap="none" rtlCol="0" anchor="t">
            <a:spAutoFit/>
          </a:bodyPr>
          <a:lstStyle/>
          <a:p>
            <a:r>
              <a:rPr lang="zh-CN" altLang="en-US" b="1" dirty="0">
                <a:latin typeface="Calibri" panose="020F0502020204030204" charset="0"/>
              </a:rPr>
              <a:t>⑤</a:t>
            </a:r>
            <a:endParaRPr lang="zh-CN" altLang="en-US" b="1" dirty="0">
              <a:latin typeface="Calibri" panose="020F0502020204030204" charset="0"/>
            </a:endParaRPr>
          </a:p>
        </p:txBody>
      </p:sp>
      <p:cxnSp>
        <p:nvCxnSpPr>
          <p:cNvPr id="3" name="直接连接符 2"/>
          <p:cNvCxnSpPr>
            <a:stCxn id="9" idx="3"/>
            <a:endCxn id="10" idx="0"/>
          </p:cNvCxnSpPr>
          <p:nvPr/>
        </p:nvCxnSpPr>
        <p:spPr>
          <a:xfrm>
            <a:off x="7807664" y="1575000"/>
            <a:ext cx="2380486" cy="112853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1" idx="3"/>
            <a:endCxn id="12" idx="1"/>
          </p:cNvCxnSpPr>
          <p:nvPr/>
        </p:nvCxnSpPr>
        <p:spPr>
          <a:xfrm>
            <a:off x="5287665" y="5212770"/>
            <a:ext cx="2730424" cy="652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9" idx="1"/>
            <a:endCxn id="2" idx="0"/>
          </p:cNvCxnSpPr>
          <p:nvPr/>
        </p:nvCxnSpPr>
        <p:spPr>
          <a:xfrm flipH="1">
            <a:off x="1983832" y="1575000"/>
            <a:ext cx="2367832" cy="113419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 idx="2"/>
            <a:endCxn id="11" idx="0"/>
          </p:cNvCxnSpPr>
          <p:nvPr/>
        </p:nvCxnSpPr>
        <p:spPr>
          <a:xfrm>
            <a:off x="1983832" y="3969192"/>
            <a:ext cx="1643583" cy="61357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5265754" y="5373000"/>
            <a:ext cx="2752335"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1691583" y="3969192"/>
            <a:ext cx="1448256" cy="583416"/>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1" idx="0"/>
            <a:endCxn id="10" idx="1"/>
          </p:cNvCxnSpPr>
          <p:nvPr/>
        </p:nvCxnSpPr>
        <p:spPr>
          <a:xfrm flipV="1">
            <a:off x="3627415" y="3333533"/>
            <a:ext cx="4602577" cy="1249237"/>
          </a:xfrm>
          <a:prstGeom prst="line">
            <a:avLst/>
          </a:prstGeom>
          <a:ln w="76200">
            <a:solidFill>
              <a:srgbClr val="0174AB"/>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1224835" y="1484321"/>
            <a:ext cx="2919081" cy="523220"/>
          </a:xfrm>
          <a:prstGeom prst="rect">
            <a:avLst/>
          </a:prstGeom>
          <a:noFill/>
        </p:spPr>
        <p:txBody>
          <a:bodyPr wrap="square">
            <a:spAutoFit/>
          </a:bodyPr>
          <a:lstStyle/>
          <a:p>
            <a:r>
              <a:rPr lang="en-US" altLang="zh-CN" sz="1400" b="1">
                <a:latin typeface="Arial" panose="020B0604020202020204" pitchFamily="34" charset="0"/>
                <a:cs typeface="Arial" panose="020B0604020202020204" pitchFamily="34" charset="0"/>
              </a:rPr>
              <a:t>Distributed Quantum Coding Consistency</a:t>
            </a:r>
            <a:endParaRPr lang="zh-CN" altLang="en-US" sz="1400" b="1" dirty="0">
              <a:latin typeface="Arial" panose="020B0604020202020204" pitchFamily="34" charset="0"/>
              <a:cs typeface="Arial" panose="020B0604020202020204" pitchFamily="34" charset="0"/>
            </a:endParaRPr>
          </a:p>
        </p:txBody>
      </p:sp>
      <p:sp>
        <p:nvSpPr>
          <p:cNvPr id="63" name="文本框 62"/>
          <p:cNvSpPr txBox="1"/>
          <p:nvPr/>
        </p:nvSpPr>
        <p:spPr>
          <a:xfrm>
            <a:off x="4459830" y="3617348"/>
            <a:ext cx="2354801" cy="307777"/>
          </a:xfrm>
          <a:prstGeom prst="rect">
            <a:avLst/>
          </a:prstGeom>
          <a:noFill/>
        </p:spPr>
        <p:txBody>
          <a:bodyPr wrap="square">
            <a:spAutoFit/>
          </a:bodyPr>
          <a:lstStyle/>
          <a:p>
            <a:r>
              <a:rPr lang="en-US" altLang="zh-CN" sz="1400" b="1">
                <a:latin typeface="微软雅黑" panose="020B0503020204020204" charset="-122"/>
                <a:ea typeface="微软雅黑" panose="020B0503020204020204" charset="-122"/>
                <a:cs typeface="Arial" panose="020B0604020202020204" pitchFamily="34" charset="0"/>
              </a:rPr>
              <a:t>QSGD algorithm</a:t>
            </a:r>
            <a:endParaRPr lang="zh-CN" altLang="en-US" sz="1400" b="1" dirty="0">
              <a:latin typeface="微软雅黑" panose="020B0503020204020204" charset="-122"/>
              <a:ea typeface="微软雅黑" panose="020B0503020204020204" charset="-122"/>
              <a:cs typeface="Arial" panose="020B0604020202020204" pitchFamily="34" charset="0"/>
            </a:endParaRPr>
          </a:p>
        </p:txBody>
      </p:sp>
      <p:sp>
        <p:nvSpPr>
          <p:cNvPr id="5" name="文本框 4"/>
          <p:cNvSpPr txBox="1"/>
          <p:nvPr/>
        </p:nvSpPr>
        <p:spPr>
          <a:xfrm>
            <a:off x="5487200" y="4623966"/>
            <a:ext cx="2354801" cy="523220"/>
          </a:xfrm>
          <a:prstGeom prst="rect">
            <a:avLst/>
          </a:prstGeom>
          <a:noFill/>
        </p:spPr>
        <p:txBody>
          <a:bodyPr wrap="square">
            <a:spAutoFit/>
          </a:bodyPr>
          <a:lstStyle/>
          <a:p>
            <a:r>
              <a:rPr lang="zh-CN" altLang="en-US" sz="1400" b="1">
                <a:latin typeface="微软雅黑" panose="020B0503020204020204" charset="-122"/>
                <a:ea typeface="微软雅黑" panose="020B0503020204020204" charset="-122"/>
              </a:rPr>
              <a:t>Scaling to Distributed </a:t>
            </a:r>
            <a:endParaRPr lang="en-US" altLang="zh-CN" sz="1400" b="1">
              <a:latin typeface="微软雅黑" panose="020B0503020204020204" charset="-122"/>
              <a:ea typeface="微软雅黑" panose="020B0503020204020204" charset="-122"/>
            </a:endParaRPr>
          </a:p>
          <a:p>
            <a:r>
              <a:rPr lang="zh-CN" altLang="en-US" sz="1400" b="1">
                <a:latin typeface="微软雅黑" panose="020B0503020204020204" charset="-122"/>
                <a:ea typeface="微软雅黑" panose="020B0503020204020204" charset="-122"/>
              </a:rPr>
              <a:t>Systems</a:t>
            </a:r>
            <a:endParaRPr lang="zh-CN" altLang="en-US" sz="1400" b="1">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1912852" y="1473265"/>
            <a:ext cx="8366297" cy="177820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p:cNvSpPr/>
          <p:nvPr/>
        </p:nvSpPr>
        <p:spPr>
          <a:xfrm>
            <a:off x="1912852" y="4005001"/>
            <a:ext cx="8366297" cy="172072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2098359" y="3745285"/>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1999212" y="1717739"/>
            <a:ext cx="8128788" cy="1287532"/>
          </a:xfrm>
          <a:prstGeom prst="rect">
            <a:avLst/>
          </a:prstGeom>
          <a:noFill/>
        </p:spPr>
        <p:txBody>
          <a:bodyPr wrap="square">
            <a:spAutoFit/>
          </a:bodyPr>
          <a:lstStyle/>
          <a:p>
            <a:pPr>
              <a:lnSpc>
                <a:spcPct val="150000"/>
              </a:lnSpc>
            </a:pPr>
            <a:r>
              <a:rPr lang="en-US" altLang="zh-CN" sz="1800" b="1">
                <a:solidFill>
                  <a:srgbClr val="000000"/>
                </a:solidFill>
                <a:effectLst/>
                <a:latin typeface="Arial" panose="020B0604020202020204" pitchFamily="34" charset="0"/>
                <a:ea typeface="Arial Unicode MS" panose="020B0604020202020204" charset="-122"/>
                <a:cs typeface="Arial" panose="020B0604020202020204" pitchFamily="34" charset="0"/>
              </a:rPr>
              <a:t>This paper based on the </a:t>
            </a:r>
            <a:r>
              <a:rPr lang="en-US" altLang="zh-CN" sz="1800" b="1">
                <a:solidFill>
                  <a:srgbClr val="FF0000"/>
                </a:solidFill>
                <a:effectLst/>
                <a:latin typeface="Arial" panose="020B0604020202020204" pitchFamily="34" charset="0"/>
                <a:ea typeface="Arial Unicode MS" panose="020B0604020202020204" charset="-122"/>
                <a:cs typeface="Arial" panose="020B0604020202020204" pitchFamily="34" charset="0"/>
              </a:rPr>
              <a:t>convexity property </a:t>
            </a:r>
            <a:r>
              <a:rPr lang="en-US" altLang="zh-CN" sz="1800" b="1">
                <a:solidFill>
                  <a:srgbClr val="000000"/>
                </a:solidFill>
                <a:effectLst/>
                <a:latin typeface="Arial" panose="020B0604020202020204" pitchFamily="34" charset="0"/>
                <a:ea typeface="Arial Unicode MS" panose="020B0604020202020204" charset="-122"/>
                <a:cs typeface="Arial" panose="020B0604020202020204" pitchFamily="34" charset="0"/>
              </a:rPr>
              <a:t>of the </a:t>
            </a:r>
            <a:r>
              <a:rPr lang="en-US" altLang="zh-CN" sz="1800" b="1">
                <a:solidFill>
                  <a:srgbClr val="FF0000"/>
                </a:solidFill>
                <a:effectLst/>
                <a:latin typeface="Arial" panose="020B0604020202020204" pitchFamily="34" charset="0"/>
                <a:ea typeface="Arial Unicode MS" panose="020B0604020202020204" charset="-122"/>
                <a:cs typeface="Arial" panose="020B0604020202020204" pitchFamily="34" charset="0"/>
              </a:rPr>
              <a:t>density matrix</a:t>
            </a:r>
            <a:r>
              <a:rPr lang="en-US" altLang="zh-CN" sz="1800" b="1">
                <a:solidFill>
                  <a:srgbClr val="000000"/>
                </a:solidFill>
                <a:effectLst/>
                <a:latin typeface="Arial" panose="020B0604020202020204" pitchFamily="34" charset="0"/>
                <a:ea typeface="Arial Unicode MS" panose="020B0604020202020204" charset="-122"/>
                <a:cs typeface="Arial" panose="020B0604020202020204" pitchFamily="34" charset="0"/>
              </a:rPr>
              <a:t>,  construct the </a:t>
            </a:r>
            <a:r>
              <a:rPr lang="en-US" altLang="zh-CN" sz="1800" b="1">
                <a:solidFill>
                  <a:srgbClr val="FF0000"/>
                </a:solidFill>
                <a:effectLst/>
                <a:latin typeface="Arial" panose="020B0604020202020204" pitchFamily="34" charset="0"/>
                <a:ea typeface="Arial Unicode MS" panose="020B0604020202020204" charset="-122"/>
                <a:cs typeface="Arial" panose="020B0604020202020204" pitchFamily="34" charset="0"/>
              </a:rPr>
              <a:t>unitary transformation </a:t>
            </a:r>
            <a:r>
              <a:rPr lang="en-US" altLang="zh-CN" sz="1800" b="1">
                <a:solidFill>
                  <a:srgbClr val="000000"/>
                </a:solidFill>
                <a:effectLst/>
                <a:latin typeface="Arial" panose="020B0604020202020204" pitchFamily="34" charset="0"/>
                <a:ea typeface="Arial Unicode MS" panose="020B0604020202020204" charset="-122"/>
                <a:cs typeface="Arial" panose="020B0604020202020204" pitchFamily="34" charset="0"/>
              </a:rPr>
              <a:t>for each quantum system to drive the part of </a:t>
            </a:r>
            <a:r>
              <a:rPr lang="en-US" altLang="zh-CN" sz="1800" b="1">
                <a:solidFill>
                  <a:srgbClr val="0000FF"/>
                </a:solidFill>
                <a:effectLst/>
                <a:latin typeface="Arial" panose="020B0604020202020204" pitchFamily="34" charset="0"/>
                <a:ea typeface="Arial Unicode MS" panose="020B0604020202020204" charset="-122"/>
                <a:cs typeface="Arial" panose="020B0604020202020204" pitchFamily="34" charset="0"/>
              </a:rPr>
              <a:t>pure states to consensus</a:t>
            </a:r>
            <a:r>
              <a:rPr lang="en-US" altLang="zh-CN" sz="1800" b="1">
                <a:solidFill>
                  <a:srgbClr val="000000"/>
                </a:solidFill>
                <a:effectLst/>
                <a:latin typeface="Arial" panose="020B0604020202020204" pitchFamily="34" charset="0"/>
                <a:ea typeface="Arial Unicode MS" panose="020B0604020202020204" charset="-122"/>
                <a:cs typeface="Arial" panose="020B0604020202020204" pitchFamily="34" charset="0"/>
              </a:rPr>
              <a:t>.</a:t>
            </a:r>
            <a:endParaRPr lang="zh-CN" altLang="en-US" b="1">
              <a:latin typeface="Arial" panose="020B0604020202020204" pitchFamily="34" charset="0"/>
              <a:ea typeface="Arial Unicode MS" panose="020B0604020202020204" charset="-122"/>
              <a:cs typeface="Arial" panose="020B0604020202020204" pitchFamily="34" charset="0"/>
            </a:endParaRPr>
          </a:p>
        </p:txBody>
      </p:sp>
      <p:sp>
        <p:nvSpPr>
          <p:cNvPr id="7" name="文本框 6"/>
          <p:cNvSpPr txBox="1"/>
          <p:nvPr/>
        </p:nvSpPr>
        <p:spPr>
          <a:xfrm>
            <a:off x="1912851" y="4279638"/>
            <a:ext cx="8497536" cy="1287532"/>
          </a:xfrm>
          <a:prstGeom prst="rect">
            <a:avLst/>
          </a:prstGeom>
          <a:noFill/>
        </p:spPr>
        <p:txBody>
          <a:bodyPr wrap="square">
            <a:spAutoFit/>
          </a:bodyPr>
          <a:lstStyle/>
          <a:p>
            <a:pPr>
              <a:lnSpc>
                <a:spcPct val="150000"/>
              </a:lnSpc>
            </a:pPr>
            <a:r>
              <a:rPr lang="en-US" altLang="zh-CN" sz="1800" b="1">
                <a:solidFill>
                  <a:srgbClr val="000000"/>
                </a:solidFill>
                <a:effectLst/>
                <a:latin typeface="Arial" panose="020B0604020202020204" pitchFamily="34" charset="0"/>
                <a:cs typeface="Arial" panose="020B0604020202020204" pitchFamily="34" charset="0"/>
              </a:rPr>
              <a:t>This </a:t>
            </a:r>
            <a:r>
              <a:rPr lang="en-US" altLang="zh-CN" b="1">
                <a:solidFill>
                  <a:srgbClr val="000000"/>
                </a:solidFill>
                <a:latin typeface="Arial" panose="020B0604020202020204" pitchFamily="34" charset="0"/>
                <a:cs typeface="Arial" panose="020B0604020202020204" pitchFamily="34" charset="0"/>
              </a:rPr>
              <a:t>paper based on the </a:t>
            </a:r>
            <a:r>
              <a:rPr lang="en-US" altLang="zh-CN" b="1">
                <a:solidFill>
                  <a:srgbClr val="FF0000"/>
                </a:solidFill>
                <a:latin typeface="Arial" panose="020B0604020202020204" pitchFamily="34" charset="0"/>
                <a:cs typeface="Arial" panose="020B0604020202020204" pitchFamily="34" charset="0"/>
              </a:rPr>
              <a:t>Lyapunov method </a:t>
            </a:r>
            <a:r>
              <a:rPr lang="en-US" altLang="zh-CN" b="1">
                <a:solidFill>
                  <a:srgbClr val="000000"/>
                </a:solidFill>
                <a:latin typeface="Arial" panose="020B0604020202020204" pitchFamily="34" charset="0"/>
                <a:cs typeface="Arial" panose="020B0604020202020204" pitchFamily="34" charset="0"/>
              </a:rPr>
              <a:t>to design the </a:t>
            </a:r>
            <a:r>
              <a:rPr lang="en-US" altLang="zh-CN" b="1">
                <a:solidFill>
                  <a:srgbClr val="0000FF"/>
                </a:solidFill>
                <a:latin typeface="Arial" panose="020B0604020202020204" pitchFamily="34" charset="0"/>
                <a:cs typeface="Arial" panose="020B0604020202020204" pitchFamily="34" charset="0"/>
              </a:rPr>
              <a:t>Hamiltonian</a:t>
            </a:r>
            <a:r>
              <a:rPr lang="en-US" altLang="zh-CN" b="1">
                <a:solidFill>
                  <a:srgbClr val="000000"/>
                </a:solidFill>
                <a:latin typeface="Arial" panose="020B0604020202020204" pitchFamily="34" charset="0"/>
                <a:cs typeface="Arial" panose="020B0604020202020204" pitchFamily="34" charset="0"/>
              </a:rPr>
              <a:t> for each quantum system, and extend the approaches to the more general </a:t>
            </a:r>
            <a:r>
              <a:rPr lang="en-US" altLang="zh-CN" b="1">
                <a:solidFill>
                  <a:srgbClr val="0000FF"/>
                </a:solidFill>
                <a:latin typeface="Arial" panose="020B0604020202020204" pitchFamily="34" charset="0"/>
                <a:cs typeface="Arial" panose="020B0604020202020204" pitchFamily="34" charset="0"/>
              </a:rPr>
              <a:t>N-qubit networks</a:t>
            </a:r>
            <a:r>
              <a:rPr lang="en-US" altLang="zh-CN" b="1">
                <a:solidFill>
                  <a:srgbClr val="000000"/>
                </a:solidFill>
                <a:latin typeface="Arial" panose="020B0604020202020204" pitchFamily="34" charset="0"/>
                <a:cs typeface="Arial" panose="020B0604020202020204" pitchFamily="34" charset="0"/>
              </a:rPr>
              <a:t>.</a:t>
            </a:r>
            <a:endParaRPr lang="zh-CN" altLang="en-US" b="1">
              <a:latin typeface="Arial" panose="020B0604020202020204" pitchFamily="34" charset="0"/>
              <a:cs typeface="Arial" panose="020B0604020202020204"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960245"/>
            <a:ext cx="12170405"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596014"/>
            <a:ext cx="8747760" cy="872490"/>
            <a:chOff x="623" y="7327"/>
            <a:chExt cx="13776" cy="1374"/>
          </a:xfrm>
        </p:grpSpPr>
        <p:sp>
          <p:nvSpPr>
            <p:cNvPr id="12" name="文本框 11"/>
            <p:cNvSpPr txBox="1"/>
            <p:nvPr/>
          </p:nvSpPr>
          <p:spPr>
            <a:xfrm>
              <a:off x="623" y="7327"/>
              <a:ext cx="13776"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a:latin typeface="Arial" panose="020B0604020202020204" pitchFamily="34" charset="0"/>
                  <a:cs typeface="Arial" panose="020B0604020202020204" pitchFamily="34" charset="0"/>
                </a:rPr>
                <a:t>Journal:</a:t>
              </a:r>
              <a:r>
                <a:rPr lang="en-US" altLang="zh-CN" sz="1800">
                  <a:solidFill>
                    <a:srgbClr val="231F20"/>
                  </a:solidFill>
                  <a:effectLst/>
                  <a:latin typeface="Helvetica" panose="020B0604020202020204" pitchFamily="34" charset="0"/>
                </a:rPr>
                <a:t> Automatica</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2022</a:t>
              </a:r>
              <a:endParaRPr lang="en-US" altLang="zh-CN"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552000" y="2218082"/>
            <a:ext cx="11880000" cy="1305165"/>
          </a:xfrm>
          <a:prstGeom prst="rect">
            <a:avLst/>
          </a:prstGeom>
          <a:noFill/>
        </p:spPr>
        <p:txBody>
          <a:bodyPr wrap="square">
            <a:spAutoFit/>
          </a:bodyPr>
          <a:lstStyle/>
          <a:p>
            <a:pPr algn="ctr">
              <a:lnSpc>
                <a:spcPct val="150000"/>
              </a:lnSpc>
            </a:pPr>
            <a:r>
              <a:rPr lang="en-US" altLang="zh-CN" sz="2800" b="1">
                <a:solidFill>
                  <a:schemeClr val="bg1"/>
                </a:solidFill>
                <a:latin typeface="Arial" panose="020B0604020202020204" pitchFamily="34" charset="0"/>
                <a:cs typeface="Arial" panose="020B0604020202020204" pitchFamily="34" charset="0"/>
              </a:rPr>
              <a:t>Stability analysis of quantum systems: A Lyapunov criterion and an</a:t>
            </a:r>
            <a:endParaRPr lang="en-US" altLang="zh-CN" sz="2800" b="1">
              <a:solidFill>
                <a:schemeClr val="bg1"/>
              </a:solidFill>
              <a:latin typeface="Arial" panose="020B0604020202020204" pitchFamily="34" charset="0"/>
              <a:cs typeface="Arial" panose="020B0604020202020204" pitchFamily="34" charset="0"/>
            </a:endParaRPr>
          </a:p>
          <a:p>
            <a:pPr algn="ctr">
              <a:lnSpc>
                <a:spcPct val="150000"/>
              </a:lnSpc>
            </a:pPr>
            <a:r>
              <a:rPr lang="en-US" altLang="zh-CN" sz="2800" b="1">
                <a:solidFill>
                  <a:schemeClr val="bg1"/>
                </a:solidFill>
                <a:latin typeface="Arial" panose="020B0604020202020204" pitchFamily="34" charset="0"/>
                <a:cs typeface="Arial" panose="020B0604020202020204" pitchFamily="34" charset="0"/>
              </a:rPr>
              <a:t>invariance principle</a:t>
            </a:r>
            <a:endParaRPr lang="zh-CN" altLang="en-US" sz="2800" b="1">
              <a:solidFill>
                <a:schemeClr val="bg1"/>
              </a:solidFill>
              <a:latin typeface="Arial" panose="020B0604020202020204" pitchFamily="34" charset="0"/>
              <a:cs typeface="Arial" panose="020B0604020202020204" pitchFamily="34" charset="0"/>
            </a:endParaRPr>
          </a:p>
        </p:txBody>
      </p:sp>
      <p:sp>
        <p:nvSpPr>
          <p:cNvPr id="4" name="文本框 3"/>
          <p:cNvSpPr txBox="1"/>
          <p:nvPr/>
        </p:nvSpPr>
        <p:spPr>
          <a:xfrm>
            <a:off x="351876" y="3587083"/>
            <a:ext cx="8306185" cy="338554"/>
          </a:xfrm>
          <a:prstGeom prst="rect">
            <a:avLst/>
          </a:prstGeom>
          <a:noFill/>
        </p:spPr>
        <p:txBody>
          <a:bodyPr wrap="square">
            <a:spAutoFit/>
          </a:bodyPr>
          <a:lstStyle/>
          <a:p>
            <a:r>
              <a:rPr lang="en-US" altLang="zh-CN" sz="1600">
                <a:solidFill>
                  <a:schemeClr val="bg1"/>
                </a:solidFill>
                <a:effectLst/>
                <a:latin typeface="Helvetica" panose="020B0604020202020204" pitchFamily="34" charset="0"/>
              </a:rPr>
              <a:t>Muhammad Fuady Emzir, Matthew J. Woolley, Ian R. Petersen</a:t>
            </a:r>
            <a:r>
              <a:rPr lang="en-US" altLang="zh-CN" sz="1600" i="1">
                <a:solidFill>
                  <a:schemeClr val="bg1"/>
                </a:solidFill>
                <a:effectLst/>
                <a:latin typeface="Helvetica-Oblique"/>
              </a:rPr>
              <a:t> </a:t>
            </a:r>
            <a:endParaRPr lang="zh-CN" altLang="en-US" sz="160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194275" y="1330220"/>
            <a:ext cx="11805725" cy="4196020"/>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1800" b="1">
                <a:latin typeface="Arial" panose="020B0604020202020204" pitchFamily="34" charset="0"/>
                <a:ea typeface="微软雅黑" panose="020B0503020204020204" charset="-122"/>
                <a:cs typeface="Arial" panose="020B0604020202020204" pitchFamily="34" charset="0"/>
              </a:rPr>
              <a:t>The Lyapunov stability of quantum </a:t>
            </a:r>
            <a:r>
              <a:rPr lang="en-US" altLang="zh-CN" b="1">
                <a:latin typeface="Arial" panose="020B0604020202020204" pitchFamily="34" charset="0"/>
                <a:ea typeface="微软雅黑" panose="020B0503020204020204" charset="-122"/>
                <a:cs typeface="Arial" panose="020B0604020202020204" pitchFamily="34" charset="0"/>
              </a:rPr>
              <a:t>dynamical semigroups</a:t>
            </a:r>
            <a:endParaRPr lang="en-US" altLang="zh-CN" sz="1800" b="1">
              <a:latin typeface="Arial" panose="020B0604020202020204" pitchFamily="34" charset="0"/>
              <a:ea typeface="微软雅黑" panose="020B0503020204020204" charset="-122"/>
              <a:cs typeface="Arial" panose="020B0604020202020204" pitchFamily="34" charset="0"/>
            </a:endParaRPr>
          </a:p>
          <a:p>
            <a:pPr>
              <a:lnSpc>
                <a:spcPct val="150000"/>
              </a:lnSpc>
            </a:pPr>
            <a:r>
              <a:rPr lang="en-US" altLang="zh-CN">
                <a:latin typeface="Arial" panose="020B0604020202020204" pitchFamily="34" charset="0"/>
                <a:cs typeface="Arial" panose="020B0604020202020204" pitchFamily="34" charset="0"/>
              </a:rPr>
              <a:t>       In this paper, we will introduce a </a:t>
            </a:r>
            <a:r>
              <a:rPr lang="en-US" altLang="zh-CN" b="1">
                <a:solidFill>
                  <a:srgbClr val="FF0000"/>
                </a:solidFill>
                <a:latin typeface="Arial" panose="020B0604020202020204" pitchFamily="34" charset="0"/>
                <a:cs typeface="Arial" panose="020B0604020202020204" pitchFamily="34" charset="0"/>
              </a:rPr>
              <a:t>Lyapunov stability concept </a:t>
            </a:r>
            <a:r>
              <a:rPr lang="en-US" altLang="zh-CN">
                <a:latin typeface="Arial" panose="020B0604020202020204" pitchFamily="34" charset="0"/>
                <a:cs typeface="Arial" panose="020B0604020202020204" pitchFamily="34" charset="0"/>
              </a:rPr>
              <a:t>for quantum system </a:t>
            </a:r>
            <a:r>
              <a:rPr lang="en-US" altLang="zh-CN" b="1">
                <a:solidFill>
                  <a:srgbClr val="FF0000"/>
                </a:solidFill>
                <a:latin typeface="Arial" panose="020B0604020202020204" pitchFamily="34" charset="0"/>
                <a:cs typeface="Arial" panose="020B0604020202020204" pitchFamily="34" charset="0"/>
              </a:rPr>
              <a:t>invariant density operators</a:t>
            </a:r>
            <a:r>
              <a:rPr lang="en-US" altLang="zh-CN">
                <a:latin typeface="Arial" panose="020B0604020202020204" pitchFamily="34" charset="0"/>
                <a:cs typeface="Arial" panose="020B0604020202020204" pitchFamily="34" charset="0"/>
              </a:rPr>
              <a:t>.</a:t>
            </a:r>
            <a:r>
              <a:rPr lang="en-US" altLang="zh-CN">
                <a:solidFill>
                  <a:srgbClr val="231F20"/>
                </a:solidFill>
                <a:latin typeface="Arial" panose="020B0604020202020204" pitchFamily="34" charset="0"/>
                <a:cs typeface="Arial" panose="020B0604020202020204" pitchFamily="34" charset="0"/>
              </a:rPr>
              <a:t> By</a:t>
            </a:r>
            <a:r>
              <a:rPr lang="en-US" altLang="zh-CN" sz="1800">
                <a:solidFill>
                  <a:srgbClr val="231F20"/>
                </a:solidFill>
                <a:effectLst/>
                <a:latin typeface="Arial" panose="020B0604020202020204" pitchFamily="34" charset="0"/>
                <a:cs typeface="Arial" panose="020B0604020202020204" pitchFamily="34" charset="0"/>
              </a:rPr>
              <a:t> approach infers the stability of the density operator of a quantum system by constructing a candidate Lyapunov operator and analyzing the properties of its generating elements.</a:t>
            </a:r>
            <a:r>
              <a:rPr lang="en-US" altLang="zh-CN" b="1">
                <a:latin typeface="Arial" panose="020B0604020202020204" pitchFamily="34" charset="0"/>
                <a:ea typeface="微软雅黑" panose="020B0503020204020204" charset="-122"/>
                <a:cs typeface="Arial" panose="020B0604020202020204" pitchFamily="34" charset="0"/>
              </a:rPr>
              <a:t> </a:t>
            </a:r>
            <a:endParaRPr lang="en-US" altLang="zh-CN" b="1">
              <a:latin typeface="Arial" panose="020B0604020202020204" pitchFamily="34" charset="0"/>
              <a:ea typeface="微软雅黑" panose="020B0503020204020204" charset="-122"/>
              <a:cs typeface="Arial" panose="020B0604020202020204" pitchFamily="34" charset="0"/>
            </a:endParaRPr>
          </a:p>
          <a:p>
            <a:endParaRPr lang="en-US" altLang="zh-CN" sz="1800" b="1">
              <a:latin typeface="Arial" panose="020B0604020202020204" pitchFamily="34" charset="0"/>
              <a:ea typeface="微软雅黑" panose="020B0503020204020204" charset="-122"/>
              <a:cs typeface="Arial" panose="020B0604020202020204" pitchFamily="34" charset="0"/>
            </a:endParaRPr>
          </a:p>
          <a:p>
            <a:r>
              <a:rPr lang="en-US" altLang="zh-CN" sz="1800" b="1">
                <a:latin typeface="Arial" panose="020B0604020202020204" pitchFamily="34" charset="0"/>
                <a:ea typeface="微软雅黑" panose="020B0503020204020204" charset="-122"/>
                <a:cs typeface="Arial" panose="020B0604020202020204" pitchFamily="34" charset="0"/>
              </a:rPr>
              <a:t>Method:</a:t>
            </a:r>
            <a:endParaRPr lang="en-US" altLang="zh-CN" sz="1800" b="1">
              <a:latin typeface="Arial" panose="020B0604020202020204" pitchFamily="34" charset="0"/>
              <a:ea typeface="微软雅黑" panose="020B0503020204020204" charset="-122"/>
              <a:cs typeface="Arial" panose="020B0604020202020204" pitchFamily="34" charset="0"/>
            </a:endParaRPr>
          </a:p>
          <a:p>
            <a:endParaRPr lang="en-US" altLang="zh-CN" sz="1800" b="1">
              <a:latin typeface="Arial" panose="020B0604020202020204" pitchFamily="34" charset="0"/>
              <a:ea typeface="微软雅黑" panose="020B0503020204020204" charset="-122"/>
              <a:cs typeface="Arial" panose="020B0604020202020204" pitchFamily="34" charset="0"/>
            </a:endParaRPr>
          </a:p>
          <a:p>
            <a:pPr>
              <a:lnSpc>
                <a:spcPct val="150000"/>
              </a:lnSpc>
            </a:pPr>
            <a:r>
              <a:rPr lang="en-US" altLang="zh-CN" sz="1800" b="1">
                <a:latin typeface="Arial" panose="020B0604020202020204" pitchFamily="34" charset="0"/>
                <a:ea typeface="微软雅黑" panose="020B0503020204020204" charset="-122"/>
                <a:cs typeface="Arial" panose="020B0604020202020204" pitchFamily="34" charset="0"/>
              </a:rPr>
              <a:t>       </a:t>
            </a:r>
            <a:r>
              <a:rPr lang="en-US" altLang="zh-CN" sz="1800">
                <a:latin typeface="Arial" panose="020B0604020202020204" pitchFamily="34" charset="0"/>
                <a:ea typeface="微软雅黑" panose="020B0503020204020204" charset="-122"/>
                <a:cs typeface="Arial" panose="020B0604020202020204" pitchFamily="34" charset="0"/>
              </a:rPr>
              <a:t>The stability of density operators for quantum systems is inferred by constructing candidate Lyapunov operators and analyzing the properties of their generating elements. The problem of how to </a:t>
            </a:r>
            <a:r>
              <a:rPr lang="en-US" altLang="zh-CN" sz="1800" b="1">
                <a:solidFill>
                  <a:srgbClr val="FF0000"/>
                </a:solidFill>
                <a:latin typeface="Arial" panose="020B0604020202020204" pitchFamily="34" charset="0"/>
                <a:ea typeface="微软雅黑" panose="020B0503020204020204" charset="-122"/>
                <a:cs typeface="Arial" panose="020B0604020202020204" pitchFamily="34" charset="0"/>
              </a:rPr>
              <a:t>analyze the convergence of density operators</a:t>
            </a:r>
            <a:r>
              <a:rPr lang="en-US" altLang="zh-CN" sz="1800">
                <a:latin typeface="Arial" panose="020B0604020202020204" pitchFamily="34" charset="0"/>
                <a:ea typeface="微软雅黑" panose="020B0503020204020204" charset="-122"/>
                <a:cs typeface="Arial" panose="020B0604020202020204" pitchFamily="34" charset="0"/>
              </a:rPr>
              <a:t> for open quantum systems is solved, providing a new theoretical tool for the control and stabilization of quantum systems.</a:t>
            </a:r>
            <a:endParaRPr lang="en-US" altLang="zh-CN" sz="1800" dirty="0">
              <a:latin typeface="Arial" panose="020B0604020202020204" pitchFamily="34" charset="0"/>
              <a:ea typeface="微软雅黑" panose="020B0503020204020204" charset="-122"/>
              <a:cs typeface="Arial" panose="020B060402020202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8" name="图片 7"/>
          <p:cNvPicPr>
            <a:picLocks noChangeAspect="1"/>
          </p:cNvPicPr>
          <p:nvPr/>
        </p:nvPicPr>
        <p:blipFill>
          <a:blip r:embed="rId1"/>
          <a:stretch>
            <a:fillRect/>
          </a:stretch>
        </p:blipFill>
        <p:spPr>
          <a:xfrm>
            <a:off x="192000" y="1495022"/>
            <a:ext cx="6552000" cy="4978892"/>
          </a:xfrm>
          <a:prstGeom prst="rect">
            <a:avLst/>
          </a:prstGeom>
        </p:spPr>
      </p:pic>
      <p:sp>
        <p:nvSpPr>
          <p:cNvPr id="9" name="文本框 8"/>
          <p:cNvSpPr txBox="1"/>
          <p:nvPr/>
        </p:nvSpPr>
        <p:spPr>
          <a:xfrm>
            <a:off x="192000" y="954540"/>
            <a:ext cx="5992346" cy="400110"/>
          </a:xfrm>
          <a:prstGeom prst="rect">
            <a:avLst/>
          </a:prstGeom>
          <a:noFill/>
        </p:spPr>
        <p:txBody>
          <a:bodyPr wrap="none" rtlCol="0">
            <a:spAutoFit/>
          </a:bodyPr>
          <a:lstStyle/>
          <a:p>
            <a:r>
              <a:rPr lang="zh-CN" altLang="en-US" sz="2000" b="1">
                <a:latin typeface="微软雅黑" panose="020B0503020204020204" charset="-122"/>
                <a:ea typeface="微软雅黑" panose="020B0503020204020204" charset="-122"/>
              </a:rPr>
              <a:t>量子系统（密度算符）在</a:t>
            </a:r>
            <a:r>
              <a:rPr lang="en-US" altLang="zh-CN" sz="2000" b="1">
                <a:solidFill>
                  <a:srgbClr val="FF0000"/>
                </a:solidFill>
                <a:latin typeface="微软雅黑" panose="020B0503020204020204" charset="-122"/>
                <a:ea typeface="微软雅黑" panose="020B0503020204020204" charset="-122"/>
              </a:rPr>
              <a:t>lyapunov</a:t>
            </a:r>
            <a:r>
              <a:rPr lang="zh-CN" altLang="en-US" sz="2000" b="1">
                <a:solidFill>
                  <a:srgbClr val="FF0000"/>
                </a:solidFill>
                <a:latin typeface="微软雅黑" panose="020B0503020204020204" charset="-122"/>
                <a:ea typeface="微软雅黑" panose="020B0503020204020204" charset="-122"/>
              </a:rPr>
              <a:t>准则</a:t>
            </a:r>
            <a:r>
              <a:rPr lang="zh-CN" altLang="en-US" sz="2000" b="1">
                <a:latin typeface="微软雅黑" panose="020B0503020204020204" charset="-122"/>
                <a:ea typeface="微软雅黑" panose="020B0503020204020204" charset="-122"/>
              </a:rPr>
              <a:t>稳定的定义</a:t>
            </a:r>
            <a:endParaRPr lang="zh-CN" altLang="en-US" sz="2000" b="1">
              <a:latin typeface="微软雅黑" panose="020B0503020204020204" charset="-122"/>
              <a:ea typeface="微软雅黑" panose="020B0503020204020204" charset="-122"/>
            </a:endParaRPr>
          </a:p>
        </p:txBody>
      </p:sp>
      <p:pic>
        <p:nvPicPr>
          <p:cNvPr id="11" name="图片 10"/>
          <p:cNvPicPr>
            <a:picLocks noChangeAspect="1"/>
          </p:cNvPicPr>
          <p:nvPr/>
        </p:nvPicPr>
        <p:blipFill>
          <a:blip r:embed="rId2"/>
          <a:stretch>
            <a:fillRect/>
          </a:stretch>
        </p:blipFill>
        <p:spPr>
          <a:xfrm>
            <a:off x="7117173" y="1590888"/>
            <a:ext cx="4882827" cy="4351713"/>
          </a:xfrm>
          <a:prstGeom prst="rect">
            <a:avLst/>
          </a:prstGeom>
        </p:spPr>
      </p:pic>
      <p:sp>
        <p:nvSpPr>
          <p:cNvPr id="2" name="矩形 1"/>
          <p:cNvSpPr/>
          <p:nvPr/>
        </p:nvSpPr>
        <p:spPr>
          <a:xfrm>
            <a:off x="408000" y="2925000"/>
            <a:ext cx="6408000" cy="2664000"/>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1" name="图片 20"/>
          <p:cNvPicPr>
            <a:picLocks noChangeAspect="1"/>
          </p:cNvPicPr>
          <p:nvPr/>
        </p:nvPicPr>
        <p:blipFill>
          <a:blip r:embed="rId1"/>
          <a:stretch>
            <a:fillRect/>
          </a:stretch>
        </p:blipFill>
        <p:spPr>
          <a:xfrm>
            <a:off x="6168000" y="3799242"/>
            <a:ext cx="205758" cy="205758"/>
          </a:xfrm>
          <a:prstGeom prst="rect">
            <a:avLst/>
          </a:prstGeom>
        </p:spPr>
      </p:pic>
      <p:pic>
        <p:nvPicPr>
          <p:cNvPr id="3" name="图片 2"/>
          <p:cNvPicPr>
            <a:picLocks noChangeAspect="1"/>
          </p:cNvPicPr>
          <p:nvPr/>
        </p:nvPicPr>
        <p:blipFill>
          <a:blip r:embed="rId2"/>
          <a:stretch>
            <a:fillRect/>
          </a:stretch>
        </p:blipFill>
        <p:spPr>
          <a:xfrm>
            <a:off x="135145" y="981000"/>
            <a:ext cx="5936489" cy="4896000"/>
          </a:xfrm>
          <a:prstGeom prst="rect">
            <a:avLst/>
          </a:prstGeom>
        </p:spPr>
      </p:pic>
      <p:pic>
        <p:nvPicPr>
          <p:cNvPr id="9" name="图片 8"/>
          <p:cNvPicPr>
            <a:picLocks noChangeAspect="1"/>
          </p:cNvPicPr>
          <p:nvPr/>
        </p:nvPicPr>
        <p:blipFill>
          <a:blip r:embed="rId3"/>
          <a:stretch>
            <a:fillRect/>
          </a:stretch>
        </p:blipFill>
        <p:spPr>
          <a:xfrm>
            <a:off x="6185779" y="1010655"/>
            <a:ext cx="5921969" cy="5010345"/>
          </a:xfrm>
          <a:prstGeom prst="rect">
            <a:avLst/>
          </a:prstGeom>
        </p:spPr>
      </p:pic>
      <p:sp>
        <p:nvSpPr>
          <p:cNvPr id="2" name="矩形 1"/>
          <p:cNvSpPr/>
          <p:nvPr/>
        </p:nvSpPr>
        <p:spPr>
          <a:xfrm>
            <a:off x="336000" y="2455196"/>
            <a:ext cx="4557725" cy="3565804"/>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9" name="组合 8"/>
          <p:cNvGrpSpPr/>
          <p:nvPr/>
        </p:nvGrpSpPr>
        <p:grpSpPr>
          <a:xfrm>
            <a:off x="71027" y="1437992"/>
            <a:ext cx="6118502" cy="3661060"/>
            <a:chOff x="120000" y="775940"/>
            <a:chExt cx="6334502" cy="4021059"/>
          </a:xfrm>
        </p:grpSpPr>
        <p:pic>
          <p:nvPicPr>
            <p:cNvPr id="3" name="图片 2"/>
            <p:cNvPicPr>
              <a:picLocks noChangeAspect="1"/>
            </p:cNvPicPr>
            <p:nvPr/>
          </p:nvPicPr>
          <p:blipFill>
            <a:blip r:embed="rId1"/>
            <a:stretch>
              <a:fillRect/>
            </a:stretch>
          </p:blipFill>
          <p:spPr>
            <a:xfrm>
              <a:off x="120000" y="775940"/>
              <a:ext cx="6314673" cy="3410845"/>
            </a:xfrm>
            <a:prstGeom prst="rect">
              <a:avLst/>
            </a:prstGeom>
          </p:spPr>
        </p:pic>
        <p:pic>
          <p:nvPicPr>
            <p:cNvPr id="8" name="图片 7"/>
            <p:cNvPicPr>
              <a:picLocks noChangeAspect="1"/>
            </p:cNvPicPr>
            <p:nvPr/>
          </p:nvPicPr>
          <p:blipFill>
            <a:blip r:embed="rId2"/>
            <a:stretch>
              <a:fillRect/>
            </a:stretch>
          </p:blipFill>
          <p:spPr>
            <a:xfrm>
              <a:off x="120000" y="4195182"/>
              <a:ext cx="6334502" cy="601817"/>
            </a:xfrm>
            <a:prstGeom prst="rect">
              <a:avLst/>
            </a:prstGeom>
          </p:spPr>
        </p:pic>
      </p:grpSp>
      <p:pic>
        <p:nvPicPr>
          <p:cNvPr id="11" name="图片 10"/>
          <p:cNvPicPr>
            <a:picLocks noChangeAspect="1"/>
          </p:cNvPicPr>
          <p:nvPr/>
        </p:nvPicPr>
        <p:blipFill>
          <a:blip r:embed="rId3"/>
          <a:stretch>
            <a:fillRect/>
          </a:stretch>
        </p:blipFill>
        <p:spPr>
          <a:xfrm>
            <a:off x="6307568" y="1197000"/>
            <a:ext cx="5825667" cy="432000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2" y="1960245"/>
            <a:ext cx="12719069" cy="2045019"/>
            <a:chOff x="1522094" y="1960245"/>
            <a:chExt cx="9523873" cy="2045019"/>
          </a:xfrm>
        </p:grpSpPr>
        <p:sp>
          <p:nvSpPr>
            <p:cNvPr id="8" name="矩形 7"/>
            <p:cNvSpPr/>
            <p:nvPr/>
          </p:nvSpPr>
          <p:spPr>
            <a:xfrm>
              <a:off x="1522095" y="1960245"/>
              <a:ext cx="9129954"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522094" y="1999496"/>
              <a:ext cx="9147810" cy="1305165"/>
            </a:xfrm>
            <a:prstGeom prst="rect">
              <a:avLst/>
            </a:prstGeom>
            <a:noFill/>
          </p:spPr>
          <p:txBody>
            <a:bodyPr wrap="square" rtlCol="0" anchor="ctr">
              <a:spAutoFit/>
            </a:bodyPr>
            <a:lstStyle/>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Distributed Partial Quantum Consensus of Qubit</a:t>
              </a:r>
              <a:endParaRPr lang="en-US" altLang="zh-CN" sz="2800" b="1">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Networks With Connected Topologies</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3527" y="3414200"/>
              <a:ext cx="9362440" cy="338554"/>
            </a:xfrm>
            <a:prstGeom prst="rect">
              <a:avLst/>
            </a:prstGeom>
            <a:noFill/>
          </p:spPr>
          <p:txBody>
            <a:bodyPr wrap="square" rtlCol="0">
              <a:spAutoFit/>
            </a:bodyPr>
            <a:lstStyle/>
            <a:p>
              <a:r>
                <a:rPr lang="en-US" altLang="zh-CN" sz="1600">
                  <a:solidFill>
                    <a:schemeClr val="bg1"/>
                  </a:solidFill>
                  <a:latin typeface="Arial" panose="020B0604020202020204" pitchFamily="34" charset="0"/>
                  <a:cs typeface="Arial" panose="020B0604020202020204" pitchFamily="34" charset="0"/>
                </a:rPr>
                <a:t>Xin Jin , Zhu Cao , Yang Tang, and Jürgen Kurths</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5" name="文本框 4"/>
          <p:cNvSpPr txBox="1"/>
          <p:nvPr/>
        </p:nvSpPr>
        <p:spPr>
          <a:xfrm>
            <a:off x="387776" y="4549747"/>
            <a:ext cx="10460224" cy="369332"/>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Publish Journal:</a:t>
            </a:r>
            <a:r>
              <a:rPr lang="en-US" altLang="zh-CN">
                <a:latin typeface="Arial" panose="020B0604020202020204" pitchFamily="34" charset="0"/>
                <a:cs typeface="Arial" panose="020B0604020202020204" pitchFamily="34" charset="0"/>
              </a:rPr>
              <a:t> IEEE TRANSACTIONS ON CYBERNETICS (TCYB-2025)</a:t>
            </a:r>
            <a:endParaRPr lang="en-US" altLang="zh-CN" dirty="0">
              <a:latin typeface="Arial" panose="020B0604020202020204" pitchFamily="34" charset="0"/>
              <a:cs typeface="Arial" panose="020B0604020202020204" pitchFamily="34" charset="0"/>
            </a:endParaRP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58561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35775"/>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221905" y="756305"/>
            <a:ext cx="6139061" cy="5703195"/>
          </a:xfrm>
          <a:prstGeom prst="rect">
            <a:avLst/>
          </a:prstGeom>
        </p:spPr>
      </p:pic>
      <p:pic>
        <p:nvPicPr>
          <p:cNvPr id="8" name="图片 7"/>
          <p:cNvPicPr>
            <a:picLocks noChangeAspect="1"/>
          </p:cNvPicPr>
          <p:nvPr/>
        </p:nvPicPr>
        <p:blipFill>
          <a:blip r:embed="rId2"/>
          <a:stretch>
            <a:fillRect/>
          </a:stretch>
        </p:blipFill>
        <p:spPr>
          <a:xfrm>
            <a:off x="7101012" y="772992"/>
            <a:ext cx="4704713" cy="5703195"/>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25998" y="950683"/>
            <a:ext cx="6967900" cy="4956634"/>
          </a:xfrm>
          <a:prstGeom prst="rect">
            <a:avLst/>
          </a:prstGeom>
        </p:spPr>
      </p:pic>
      <mc:AlternateContent xmlns:mc="http://schemas.openxmlformats.org/markup-compatibility/2006" xmlns:p14="http://schemas.microsoft.com/office/powerpoint/2010/main">
        <mc:Choice Requires="p14">
          <p:contentPart r:id="rId2" p14:bwMode="auto">
            <p14:nvContentPartPr>
              <p14:cNvPr id="7" name="墨迹 6"/>
              <p14:cNvContentPartPr/>
              <p14:nvPr/>
            </p14:nvContentPartPr>
            <p14:xfrm>
              <a:off x="1488000" y="2339683"/>
              <a:ext cx="5435280" cy="26640"/>
            </p14:xfrm>
          </p:contentPart>
        </mc:Choice>
        <mc:Fallback xmlns="">
          <p:pic>
            <p:nvPicPr>
              <p:cNvPr id="7" name="墨迹 6"/>
            </p:nvPicPr>
            <p:blipFill>
              <a:blip r:embed="rId3"/>
            </p:blipFill>
            <p:spPr>
              <a:xfrm>
                <a:off x="1488000" y="2339683"/>
                <a:ext cx="5435280" cy="266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8" name="墨迹 7"/>
              <p14:cNvContentPartPr/>
              <p14:nvPr/>
            </p14:nvContentPartPr>
            <p14:xfrm>
              <a:off x="59135" y="2539225"/>
              <a:ext cx="4767480" cy="115560"/>
            </p14:xfrm>
          </p:contentPart>
        </mc:Choice>
        <mc:Fallback xmlns="">
          <p:pic>
            <p:nvPicPr>
              <p:cNvPr id="8" name="墨迹 7"/>
            </p:nvPicPr>
            <p:blipFill>
              <a:blip r:embed="rId5"/>
            </p:blipFill>
            <p:spPr>
              <a:xfrm>
                <a:off x="59135" y="2539225"/>
                <a:ext cx="4767480" cy="1155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墨迹 8"/>
              <p14:cNvContentPartPr/>
              <p14:nvPr/>
            </p14:nvContentPartPr>
            <p14:xfrm>
              <a:off x="192000" y="3742764"/>
              <a:ext cx="4132800" cy="41760"/>
            </p14:xfrm>
          </p:contentPart>
        </mc:Choice>
        <mc:Fallback xmlns="">
          <p:pic>
            <p:nvPicPr>
              <p:cNvPr id="9" name="墨迹 8"/>
            </p:nvPicPr>
            <p:blipFill>
              <a:blip r:embed="rId7"/>
            </p:blipFill>
            <p:spPr>
              <a:xfrm>
                <a:off x="192000" y="3742764"/>
                <a:ext cx="4132800" cy="41760"/>
              </a:xfrm>
              <a:prstGeom prst="rect"/>
            </p:spPr>
          </p:pic>
        </mc:Fallback>
      </mc:AlternateContent>
      <p:pic>
        <p:nvPicPr>
          <p:cNvPr id="11" name="图片 10"/>
          <p:cNvPicPr>
            <a:picLocks noChangeAspect="1"/>
          </p:cNvPicPr>
          <p:nvPr/>
        </p:nvPicPr>
        <p:blipFill>
          <a:blip r:embed="rId8"/>
          <a:stretch>
            <a:fillRect/>
          </a:stretch>
        </p:blipFill>
        <p:spPr>
          <a:xfrm>
            <a:off x="7097385" y="1737204"/>
            <a:ext cx="5035480" cy="401112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264000" y="1176744"/>
            <a:ext cx="11736000" cy="1820256"/>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631210" y="91702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453286" y="1439593"/>
            <a:ext cx="11561345" cy="142199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sz="2000">
                <a:solidFill>
                  <a:srgbClr val="231F20"/>
                </a:solidFill>
                <a:effectLst/>
              </a:rPr>
              <a:t>The paper proposes a </a:t>
            </a:r>
            <a:r>
              <a:rPr lang="en-US" altLang="zh-CN" sz="2000" b="1">
                <a:solidFill>
                  <a:srgbClr val="FF0000"/>
                </a:solidFill>
                <a:effectLst/>
              </a:rPr>
              <a:t>stability analysis framework </a:t>
            </a:r>
            <a:r>
              <a:rPr lang="en-US" altLang="zh-CN" sz="2000">
                <a:solidFill>
                  <a:srgbClr val="231F20"/>
                </a:solidFill>
                <a:effectLst/>
              </a:rPr>
              <a:t>based on </a:t>
            </a:r>
            <a:r>
              <a:rPr lang="en-US" altLang="zh-CN" sz="2000" b="1">
                <a:solidFill>
                  <a:srgbClr val="FF0000"/>
                </a:solidFill>
                <a:effectLst/>
              </a:rPr>
              <a:t>Lyapunov's method</a:t>
            </a:r>
            <a:r>
              <a:rPr lang="en-US" altLang="zh-CN" sz="2000" b="1">
                <a:solidFill>
                  <a:srgbClr val="231F20"/>
                </a:solidFill>
                <a:effectLst/>
              </a:rPr>
              <a:t> </a:t>
            </a:r>
            <a:r>
              <a:rPr lang="en-US" altLang="zh-CN" sz="2000">
                <a:solidFill>
                  <a:srgbClr val="231F20"/>
                </a:solidFill>
                <a:effectLst/>
              </a:rPr>
              <a:t>for analyzing </a:t>
            </a:r>
            <a:r>
              <a:rPr lang="en-US" altLang="zh-CN" sz="2000" b="1">
                <a:solidFill>
                  <a:srgbClr val="FF0000"/>
                </a:solidFill>
                <a:effectLst/>
              </a:rPr>
              <a:t>the convergence of density operators </a:t>
            </a:r>
            <a:r>
              <a:rPr lang="en-US" altLang="zh-CN" sz="2000">
                <a:solidFill>
                  <a:srgbClr val="231F20"/>
                </a:solidFill>
                <a:effectLst/>
              </a:rPr>
              <a:t>of open quantum systems, which provides a new theoretical tool for the control and stabilization of quantum systems. </a:t>
            </a:r>
            <a:endParaRPr lang="en-US" altLang="zh-CN" sz="2000" dirty="0"/>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1" name="矩形 10"/>
          <p:cNvSpPr/>
          <p:nvPr/>
        </p:nvSpPr>
        <p:spPr>
          <a:xfrm>
            <a:off x="264000" y="3861000"/>
            <a:ext cx="11736000" cy="222397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p:cNvSpPr/>
          <p:nvPr/>
        </p:nvSpPr>
        <p:spPr>
          <a:xfrm>
            <a:off x="631210" y="3595900"/>
            <a:ext cx="1864788"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453286" y="4276201"/>
            <a:ext cx="11546714" cy="1420325"/>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sz="2000">
                <a:solidFill>
                  <a:srgbClr val="231F20"/>
                </a:solidFill>
                <a:effectLst/>
              </a:rPr>
              <a:t>Further extends the application of Lyapunov stability theory to a wider range of quantum systems, including </a:t>
            </a:r>
            <a:r>
              <a:rPr lang="en-US" altLang="zh-CN" sz="2000" b="1">
                <a:solidFill>
                  <a:srgbClr val="FF0000"/>
                </a:solidFill>
                <a:effectLst/>
              </a:rPr>
              <a:t>nonlinear</a:t>
            </a:r>
            <a:r>
              <a:rPr lang="en-US" altLang="zh-CN" sz="2000">
                <a:solidFill>
                  <a:srgbClr val="231F20"/>
                </a:solidFill>
                <a:effectLst/>
              </a:rPr>
              <a:t>, </a:t>
            </a:r>
            <a:r>
              <a:rPr lang="en-US" altLang="zh-CN" sz="2000" b="1">
                <a:solidFill>
                  <a:srgbClr val="FF0000"/>
                </a:solidFill>
                <a:effectLst/>
              </a:rPr>
              <a:t>non-Markovian processes</a:t>
            </a:r>
            <a:r>
              <a:rPr lang="en-US" altLang="zh-CN" sz="2000">
                <a:solidFill>
                  <a:srgbClr val="231F20"/>
                </a:solidFill>
                <a:effectLst/>
              </a:rPr>
              <a:t>, and </a:t>
            </a:r>
            <a:r>
              <a:rPr lang="en-US" altLang="zh-CN" sz="2000" b="1">
                <a:solidFill>
                  <a:srgbClr val="FF0000"/>
                </a:solidFill>
                <a:effectLst/>
              </a:rPr>
              <a:t>quantum systems in infinite-dimensional Hilbert spaces</a:t>
            </a:r>
            <a:r>
              <a:rPr lang="en-US" altLang="zh-CN" sz="2000">
                <a:solidFill>
                  <a:srgbClr val="231F20"/>
                </a:solidFill>
                <a:effectLst/>
              </a:rPr>
              <a:t>.</a:t>
            </a:r>
            <a:endParaRPr lang="en-US" altLang="zh-CN" sz="2000"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419" y="1943451"/>
            <a:ext cx="12239891"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746588" y="2425981"/>
              <a:ext cx="8771214" cy="658835"/>
            </a:xfrm>
            <a:prstGeom prst="rect">
              <a:avLst/>
            </a:prstGeom>
            <a:noFill/>
          </p:spPr>
          <p:txBody>
            <a:bodyPr wrap="square" rtlCol="0" anchor="ctr">
              <a:spAutoFit/>
            </a:bodyPr>
            <a:lstStyle/>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Learning to Learn Variational Quantum Algorithm</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351876" y="3586763"/>
            <a:ext cx="6121400" cy="369332"/>
          </a:xfrm>
          <a:prstGeom prst="rect">
            <a:avLst/>
          </a:prstGeom>
          <a:noFill/>
        </p:spPr>
        <p:txBody>
          <a:bodyPr wrap="square">
            <a:spAutoFit/>
          </a:bodyPr>
          <a:lstStyle/>
          <a:p>
            <a:r>
              <a:rPr lang="en-US" altLang="zh-CN">
                <a:solidFill>
                  <a:schemeClr val="bg1"/>
                </a:solidFill>
                <a:latin typeface="Arial" panose="020B0604020202020204" pitchFamily="34" charset="0"/>
                <a:cs typeface="Arial" panose="020B0604020202020204" pitchFamily="34" charset="0"/>
              </a:rPr>
              <a:t>Rui Huang , Xiaoqing Tan , and Qingshan Xu</a:t>
            </a:r>
            <a:endParaRPr lang="zh-CN" altLang="en-US">
              <a:solidFill>
                <a:schemeClr val="bg1"/>
              </a:solidFill>
              <a:latin typeface="Arial" panose="020B0604020202020204" pitchFamily="34" charset="0"/>
              <a:cs typeface="Arial" panose="020B0604020202020204" pitchFamily="34" charset="0"/>
            </a:endParaRPr>
          </a:p>
        </p:txBody>
      </p:sp>
      <p:sp>
        <p:nvSpPr>
          <p:cNvPr id="13" name="文本框 12"/>
          <p:cNvSpPr txBox="1"/>
          <p:nvPr/>
        </p:nvSpPr>
        <p:spPr>
          <a:xfrm>
            <a:off x="351876" y="4596014"/>
            <a:ext cx="8747760"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a:latin typeface="Arial" panose="020B0604020202020204" pitchFamily="34" charset="0"/>
                <a:cs typeface="Arial" panose="020B0604020202020204" pitchFamily="34" charset="0"/>
              </a:rPr>
              <a:t>Journal: </a:t>
            </a:r>
            <a:r>
              <a:rPr lang="en-US" altLang="zh-CN">
                <a:latin typeface="Arial" panose="020B0604020202020204" pitchFamily="34" charset="0"/>
                <a:cs typeface="Arial" panose="020B0604020202020204" pitchFamily="34" charset="0"/>
              </a:rPr>
              <a:t>TNNLS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2023</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206506" y="756617"/>
            <a:ext cx="11661725" cy="5027017"/>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Arial" panose="020B0604020202020204" pitchFamily="34" charset="0"/>
                <a:ea typeface="微软雅黑" panose="020B0503020204020204" charset="-122"/>
                <a:cs typeface="Arial" panose="020B0604020202020204" pitchFamily="34" charset="0"/>
                <a:sym typeface="+mn-ea"/>
              </a:rPr>
              <a:t>Collaborative multi-view IB for flexible unsupervised representation learning</a:t>
            </a:r>
            <a:endParaRPr lang="en-US" altLang="zh-CN" b="1" dirty="0">
              <a:latin typeface="Arial" panose="020B0604020202020204" pitchFamily="34" charset="0"/>
              <a:ea typeface="微软雅黑" panose="020B0503020204020204" charset="-122"/>
              <a:cs typeface="Arial" panose="020B0604020202020204" pitchFamily="34" charset="0"/>
            </a:endParaRPr>
          </a:p>
          <a:p>
            <a:pPr indent="457200">
              <a:lnSpc>
                <a:spcPct val="150000"/>
              </a:lnSpc>
            </a:pPr>
            <a:r>
              <a:rPr lang="en-US" altLang="zh-CN">
                <a:latin typeface="Arial" panose="020B0604020202020204" pitchFamily="34" charset="0"/>
                <a:cs typeface="Arial" panose="020B0604020202020204" pitchFamily="34" charset="0"/>
              </a:rPr>
              <a:t>In this paper, we propose a </a:t>
            </a:r>
            <a:r>
              <a:rPr lang="en-US" altLang="zh-CN" b="1">
                <a:solidFill>
                  <a:srgbClr val="FF0000"/>
                </a:solidFill>
                <a:latin typeface="Arial" panose="020B0604020202020204" pitchFamily="34" charset="0"/>
                <a:cs typeface="Arial" panose="020B0604020202020204" pitchFamily="34" charset="0"/>
              </a:rPr>
              <a:t>meta-learning variational quantum algorithm </a:t>
            </a:r>
            <a:r>
              <a:rPr lang="en-US" altLang="zh-CN">
                <a:latin typeface="Arial" panose="020B0604020202020204" pitchFamily="34" charset="0"/>
                <a:cs typeface="Arial" panose="020B0604020202020204" pitchFamily="34" charset="0"/>
              </a:rPr>
              <a:t>(metaVQA), aiming to extend to </a:t>
            </a:r>
            <a:r>
              <a:rPr lang="en-US" altLang="zh-CN" b="1">
                <a:solidFill>
                  <a:srgbClr val="FF0000"/>
                </a:solidFill>
                <a:latin typeface="Arial" panose="020B0604020202020204" pitchFamily="34" charset="0"/>
                <a:cs typeface="Arial" panose="020B0604020202020204" pitchFamily="34" charset="0"/>
              </a:rPr>
              <a:t>larger system sizes</a:t>
            </a:r>
            <a:r>
              <a:rPr lang="en-US" altLang="zh-CN">
                <a:latin typeface="Arial" panose="020B0604020202020204" pitchFamily="34" charset="0"/>
                <a:cs typeface="Arial" panose="020B0604020202020204" pitchFamily="34" charset="0"/>
              </a:rPr>
              <a:t> and problem instances by optimizing small-scale quantum algorithms.</a:t>
            </a:r>
            <a:endParaRPr lang="en-US" altLang="zh-CN">
              <a:latin typeface="Arial" panose="020B0604020202020204" pitchFamily="34" charset="0"/>
              <a:cs typeface="Arial" panose="020B0604020202020204" pitchFamily="34" charset="0"/>
            </a:endParaRPr>
          </a:p>
          <a:p>
            <a:pPr indent="457200">
              <a:lnSpc>
                <a:spcPct val="150000"/>
              </a:lnSpc>
            </a:pPr>
            <a:endParaRPr lang="en-US" altLang="zh-CN">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b="1">
                <a:latin typeface="Arial" panose="020B0604020202020204" pitchFamily="34" charset="0"/>
                <a:ea typeface="微软雅黑" panose="020B0503020204020204" charset="-122"/>
                <a:cs typeface="Arial" panose="020B0604020202020204" pitchFamily="34" charset="0"/>
              </a:rPr>
              <a:t>Challenge</a:t>
            </a:r>
            <a:endParaRPr lang="en-US" altLang="zh-CN" b="1" dirty="0">
              <a:latin typeface="Arial" panose="020B0604020202020204" pitchFamily="34" charset="0"/>
              <a:ea typeface="微软雅黑" panose="020B0503020204020204" charset="-122"/>
              <a:cs typeface="Arial" panose="020B0604020202020204" pitchFamily="34" charset="0"/>
            </a:endParaRPr>
          </a:p>
          <a:p>
            <a:pPr indent="457200">
              <a:lnSpc>
                <a:spcPct val="150000"/>
              </a:lnSpc>
            </a:pPr>
            <a:r>
              <a:rPr lang="en-US" altLang="zh-CN">
                <a:latin typeface="Arial" panose="020B0604020202020204" pitchFamily="34" charset="0"/>
                <a:cs typeface="Arial" panose="020B0604020202020204" pitchFamily="34" charset="0"/>
              </a:rPr>
              <a:t>Traditional VQA requires a </a:t>
            </a:r>
            <a:r>
              <a:rPr lang="en-US" altLang="zh-CN" b="1">
                <a:solidFill>
                  <a:srgbClr val="FF0000"/>
                </a:solidFill>
                <a:latin typeface="Arial" panose="020B0604020202020204" pitchFamily="34" charset="0"/>
                <a:cs typeface="Arial" panose="020B0604020202020204" pitchFamily="34" charset="0"/>
              </a:rPr>
              <a:t>large number of iterations and samples </a:t>
            </a:r>
            <a:r>
              <a:rPr lang="en-US" altLang="zh-CN">
                <a:latin typeface="Arial" panose="020B0604020202020204" pitchFamily="34" charset="0"/>
                <a:cs typeface="Arial" panose="020B0604020202020204" pitchFamily="34" charset="0"/>
              </a:rPr>
              <a:t>during the training process, which limits its application to large-scale quantum systems.</a:t>
            </a:r>
            <a:endParaRPr lang="en-US" altLang="zh-CN">
              <a:latin typeface="Arial" panose="020B0604020202020204" pitchFamily="34" charset="0"/>
              <a:cs typeface="Arial" panose="020B0604020202020204" pitchFamily="34" charset="0"/>
            </a:endParaRPr>
          </a:p>
          <a:p>
            <a:pPr indent="457200">
              <a:lnSpc>
                <a:spcPct val="150000"/>
              </a:lnSpc>
            </a:pPr>
            <a:endParaRPr lang="en-US" altLang="zh-CN">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b="1">
                <a:latin typeface="Arial" panose="020B0604020202020204" pitchFamily="34" charset="0"/>
                <a:ea typeface="微软雅黑" panose="020B0503020204020204" charset="-122"/>
                <a:cs typeface="Arial" panose="020B0604020202020204" pitchFamily="34" charset="0"/>
              </a:rPr>
              <a:t>Method</a:t>
            </a:r>
            <a:endParaRPr lang="en-US" altLang="zh-CN" b="1">
              <a:latin typeface="Arial" panose="020B0604020202020204" pitchFamily="34" charset="0"/>
              <a:ea typeface="微软雅黑" panose="020B0503020204020204" charset="-122"/>
              <a:cs typeface="Arial" panose="020B0604020202020204" pitchFamily="34" charset="0"/>
            </a:endParaRPr>
          </a:p>
          <a:p>
            <a:pPr>
              <a:lnSpc>
                <a:spcPct val="150000"/>
              </a:lnSpc>
            </a:pPr>
            <a:r>
              <a:rPr lang="en-US" altLang="zh-CN">
                <a:latin typeface="Arial" panose="020B0604020202020204" pitchFamily="34" charset="0"/>
                <a:cs typeface="Arial" panose="020B0604020202020204" pitchFamily="34" charset="0"/>
              </a:rPr>
              <a:t>       The article proposes a meta-learning variational quantum algorithm (meta-VQA) that aids quantum computation by training classical recurrent units. The core idea of this approach is for the model to learn how to optimize the algorithmic parameters so that it can quickly adapt and find near-optimal solutions in new tasks.</a:t>
            </a:r>
            <a:endParaRPr lang="en-US" altLang="zh-CN" dirty="0">
              <a:latin typeface="Arial" panose="020B0604020202020204" pitchFamily="34" charset="0"/>
              <a:cs typeface="Arial" panose="020B060402020202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15"/>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22"/>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1"/>
          <a:stretch>
            <a:fillRect/>
          </a:stretch>
        </p:blipFill>
        <p:spPr>
          <a:xfrm>
            <a:off x="978694" y="1140934"/>
            <a:ext cx="4631424" cy="5382103"/>
          </a:xfrm>
          <a:prstGeom prst="rect">
            <a:avLst/>
          </a:prstGeom>
        </p:spPr>
      </p:pic>
      <p:pic>
        <p:nvPicPr>
          <p:cNvPr id="8" name="图片 7"/>
          <p:cNvPicPr>
            <a:picLocks noChangeAspect="1"/>
          </p:cNvPicPr>
          <p:nvPr/>
        </p:nvPicPr>
        <p:blipFill>
          <a:blip r:embed="rId2"/>
          <a:srcRect t="319"/>
          <a:stretch>
            <a:fillRect/>
          </a:stretch>
        </p:blipFill>
        <p:spPr>
          <a:xfrm>
            <a:off x="5630805" y="1503703"/>
            <a:ext cx="5471999" cy="4659564"/>
          </a:xfrm>
          <a:prstGeom prst="rect">
            <a:avLst/>
          </a:prstGeom>
        </p:spPr>
      </p:pic>
      <p:sp>
        <p:nvSpPr>
          <p:cNvPr id="10" name="文本框 9"/>
          <p:cNvSpPr txBox="1"/>
          <p:nvPr/>
        </p:nvSpPr>
        <p:spPr>
          <a:xfrm>
            <a:off x="840000" y="750164"/>
            <a:ext cx="2138727" cy="400110"/>
          </a:xfrm>
          <a:prstGeom prst="rect">
            <a:avLst/>
          </a:prstGeom>
          <a:noFill/>
        </p:spPr>
        <p:txBody>
          <a:bodyPr wrap="none" rtlCol="0">
            <a:spAutoFit/>
          </a:bodyPr>
          <a:lstStyle/>
          <a:p>
            <a:r>
              <a:rPr lang="zh-CN" altLang="en-US" sz="2000" b="1">
                <a:latin typeface="微软雅黑" panose="020B0503020204020204" charset="-122"/>
                <a:ea typeface="微软雅黑" panose="020B0503020204020204" charset="-122"/>
              </a:rPr>
              <a:t>（</a:t>
            </a:r>
            <a:r>
              <a:rPr lang="en-US" altLang="zh-CN" sz="2000" b="1">
                <a:latin typeface="微软雅黑" panose="020B0503020204020204" charset="-122"/>
                <a:ea typeface="微软雅黑" panose="020B0503020204020204" charset="-122"/>
              </a:rPr>
              <a:t>1</a:t>
            </a:r>
            <a:r>
              <a:rPr lang="zh-CN" altLang="en-US" sz="2000" b="1">
                <a:latin typeface="微软雅黑" panose="020B0503020204020204" charset="-122"/>
                <a:ea typeface="微软雅黑" panose="020B0503020204020204" charset="-122"/>
              </a:rPr>
              <a:t>）量子门编码</a:t>
            </a:r>
            <a:endParaRPr lang="zh-CN" altLang="en-US" sz="2000" b="1">
              <a:latin typeface="微软雅黑" panose="020B0503020204020204" charset="-122"/>
              <a:ea typeface="微软雅黑" panose="020B0503020204020204" charset="-122"/>
            </a:endParaRPr>
          </a:p>
        </p:txBody>
      </p:sp>
      <p:sp>
        <p:nvSpPr>
          <p:cNvPr id="12" name="文本框 11"/>
          <p:cNvSpPr txBox="1"/>
          <p:nvPr/>
        </p:nvSpPr>
        <p:spPr>
          <a:xfrm>
            <a:off x="5663346" y="801578"/>
            <a:ext cx="3677610" cy="400110"/>
          </a:xfrm>
          <a:prstGeom prst="rect">
            <a:avLst/>
          </a:prstGeom>
          <a:noFill/>
        </p:spPr>
        <p:txBody>
          <a:bodyPr wrap="none" rtlCol="0">
            <a:spAutoFit/>
          </a:bodyPr>
          <a:lstStyle/>
          <a:p>
            <a:r>
              <a:rPr lang="zh-CN" altLang="en-US" sz="2000" b="1">
                <a:latin typeface="微软雅黑" panose="020B0503020204020204" charset="-122"/>
                <a:ea typeface="微软雅黑" panose="020B0503020204020204" charset="-122"/>
              </a:rPr>
              <a:t>（</a:t>
            </a:r>
            <a:r>
              <a:rPr lang="en-US" altLang="zh-CN" sz="2000" b="1">
                <a:latin typeface="微软雅黑" panose="020B0503020204020204" charset="-122"/>
                <a:ea typeface="微软雅黑" panose="020B0503020204020204" charset="-122"/>
              </a:rPr>
              <a:t>2</a:t>
            </a:r>
            <a:r>
              <a:rPr lang="zh-CN" altLang="en-US" sz="2000" b="1">
                <a:latin typeface="微软雅黑" panose="020B0503020204020204" charset="-122"/>
                <a:ea typeface="微软雅黑" panose="020B0503020204020204" charset="-122"/>
              </a:rPr>
              <a:t>）量子电路实现量子态转换</a:t>
            </a:r>
            <a:endParaRPr lang="zh-CN" altLang="en-US" sz="2000" b="1">
              <a:latin typeface="微软雅黑" panose="020B0503020204020204" charset="-122"/>
              <a:ea typeface="微软雅黑" panose="020B0503020204020204" charset="-122"/>
            </a:endParaRPr>
          </a:p>
        </p:txBody>
      </p:sp>
      <p:sp>
        <p:nvSpPr>
          <p:cNvPr id="2" name="文本框 1"/>
          <p:cNvSpPr txBox="1"/>
          <p:nvPr/>
        </p:nvSpPr>
        <p:spPr>
          <a:xfrm>
            <a:off x="7864180" y="1701000"/>
            <a:ext cx="4327820" cy="646331"/>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注：通过</a:t>
            </a:r>
            <a:r>
              <a:rPr lang="en-US" altLang="zh-CN" b="1">
                <a:solidFill>
                  <a:srgbClr val="FF0000"/>
                </a:solidFill>
                <a:latin typeface="微软雅黑" panose="020B0503020204020204" charset="-122"/>
                <a:ea typeface="微软雅黑" panose="020B0503020204020204" charset="-122"/>
              </a:rPr>
              <a:t>Z</a:t>
            </a:r>
            <a:r>
              <a:rPr lang="zh-CN" altLang="en-US" b="1">
                <a:solidFill>
                  <a:srgbClr val="FF0000"/>
                </a:solidFill>
                <a:latin typeface="微软雅黑" panose="020B0503020204020204" charset="-122"/>
                <a:ea typeface="微软雅黑" panose="020B0503020204020204" charset="-122"/>
              </a:rPr>
              <a:t>旋转门</a:t>
            </a:r>
            <a:r>
              <a:rPr lang="zh-CN" altLang="en-US" b="1">
                <a:latin typeface="微软雅黑" panose="020B0503020204020204" charset="-122"/>
                <a:ea typeface="微软雅黑" panose="020B0503020204020204" charset="-122"/>
              </a:rPr>
              <a:t>和</a:t>
            </a:r>
            <a:r>
              <a:rPr lang="en-US" altLang="zh-CN" b="1">
                <a:solidFill>
                  <a:srgbClr val="FF0000"/>
                </a:solidFill>
                <a:latin typeface="微软雅黑" panose="020B0503020204020204" charset="-122"/>
                <a:ea typeface="微软雅黑" panose="020B0503020204020204" charset="-122"/>
              </a:rPr>
              <a:t>CNOT</a:t>
            </a:r>
            <a:r>
              <a:rPr lang="zh-CN" altLang="en-US" b="1">
                <a:solidFill>
                  <a:srgbClr val="FF0000"/>
                </a:solidFill>
                <a:latin typeface="微软雅黑" panose="020B0503020204020204" charset="-122"/>
                <a:ea typeface="微软雅黑" panose="020B0503020204020204" charset="-122"/>
              </a:rPr>
              <a:t>门</a:t>
            </a:r>
            <a:r>
              <a:rPr lang="zh-CN" altLang="en-US" b="1">
                <a:latin typeface="微软雅黑" panose="020B0503020204020204" charset="-122"/>
                <a:ea typeface="微软雅黑" panose="020B0503020204020204" charset="-122"/>
              </a:rPr>
              <a:t>实现量子态转换</a:t>
            </a:r>
            <a:endParaRPr lang="zh-CN" altLang="en-US" b="1">
              <a:latin typeface="微软雅黑" panose="020B0503020204020204" charset="-122"/>
              <a:ea typeface="微软雅黑" panose="020B0503020204020204"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408000" y="751059"/>
            <a:ext cx="6179908" cy="400110"/>
          </a:xfrm>
          <a:prstGeom prst="rect">
            <a:avLst/>
          </a:prstGeom>
          <a:noFill/>
        </p:spPr>
        <p:txBody>
          <a:bodyPr wrap="square" rtlCol="0" anchor="t">
            <a:spAutoFit/>
          </a:bodyPr>
          <a:lstStyle/>
          <a:p>
            <a:r>
              <a:rPr lang="zh-CN" altLang="en-US" sz="2000" b="1">
                <a:solidFill>
                  <a:srgbClr val="0174AB"/>
                </a:solidFill>
                <a:latin typeface="Arial" panose="020B0604020202020204" pitchFamily="34" charset="0"/>
                <a:cs typeface="Arial" panose="020B0604020202020204" pitchFamily="34" charset="0"/>
              </a:rPr>
              <a:t>（</a:t>
            </a:r>
            <a:r>
              <a:rPr lang="en-US" altLang="zh-CN" sz="2000" b="1">
                <a:solidFill>
                  <a:srgbClr val="0174AB"/>
                </a:solidFill>
                <a:latin typeface="Arial" panose="020B0604020202020204" pitchFamily="34" charset="0"/>
                <a:cs typeface="Arial" panose="020B0604020202020204" pitchFamily="34" charset="0"/>
              </a:rPr>
              <a:t>1</a:t>
            </a:r>
            <a:r>
              <a:rPr lang="zh-CN" altLang="en-US" sz="2000" b="1">
                <a:solidFill>
                  <a:srgbClr val="0174AB"/>
                </a:solidFill>
                <a:latin typeface="Arial" panose="020B0604020202020204" pitchFamily="34" charset="0"/>
                <a:cs typeface="Arial" panose="020B0604020202020204" pitchFamily="34" charset="0"/>
              </a:rPr>
              <a:t>）</a:t>
            </a:r>
            <a:r>
              <a:rPr lang="en-US" altLang="zh-CN" sz="2000" b="1">
                <a:solidFill>
                  <a:srgbClr val="0174AB"/>
                </a:solidFill>
                <a:latin typeface="Arial" panose="020B0604020202020204" pitchFamily="34" charset="0"/>
                <a:cs typeface="Arial" panose="020B0604020202020204" pitchFamily="34" charset="0"/>
              </a:rPr>
              <a:t>Variational quantum algorithms (VQA):</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6" name="文本框 5"/>
          <p:cNvSpPr txBox="1"/>
          <p:nvPr/>
        </p:nvSpPr>
        <p:spPr>
          <a:xfrm>
            <a:off x="860047" y="1146368"/>
            <a:ext cx="9792000" cy="646331"/>
          </a:xfrm>
          <a:prstGeom prst="rect">
            <a:avLst/>
          </a:prstGeom>
          <a:noFill/>
        </p:spPr>
        <p:txBody>
          <a:bodyPr wrap="square">
            <a:spAutoFit/>
          </a:bodyPr>
          <a:lstStyle/>
          <a:p>
            <a:r>
              <a:rPr lang="en-US" altLang="zh-CN" b="1">
                <a:latin typeface="Arial" panose="020B0604020202020204" pitchFamily="34" charset="0"/>
                <a:cs typeface="Arial" panose="020B0604020202020204" pitchFamily="34" charset="0"/>
              </a:rPr>
              <a:t>VQA uses </a:t>
            </a:r>
            <a:r>
              <a:rPr lang="en-US" altLang="zh-CN" b="1">
                <a:solidFill>
                  <a:srgbClr val="FF0000"/>
                </a:solidFill>
                <a:latin typeface="Arial" panose="020B0604020202020204" pitchFamily="34" charset="0"/>
                <a:cs typeface="Arial" panose="020B0604020202020204" pitchFamily="34" charset="0"/>
              </a:rPr>
              <a:t>classical computers </a:t>
            </a:r>
            <a:r>
              <a:rPr lang="en-US" altLang="zh-CN" b="1">
                <a:latin typeface="Arial" panose="020B0604020202020204" pitchFamily="34" charset="0"/>
                <a:cs typeface="Arial" panose="020B0604020202020204" pitchFamily="34" charset="0"/>
              </a:rPr>
              <a:t>as the quantum outer loop optimizer and updates the circuit parameters to approximate the ground state.</a:t>
            </a:r>
            <a:endParaRPr lang="zh-CN" altLang="en-US" b="1">
              <a:latin typeface="Arial" panose="020B0604020202020204" pitchFamily="34" charset="0"/>
              <a:cs typeface="Arial" panose="020B0604020202020204" pitchFamily="34" charset="0"/>
            </a:endParaRPr>
          </a:p>
        </p:txBody>
      </p:sp>
      <p:pic>
        <p:nvPicPr>
          <p:cNvPr id="10" name="图片 9"/>
          <p:cNvPicPr>
            <a:picLocks noChangeAspect="1"/>
          </p:cNvPicPr>
          <p:nvPr/>
        </p:nvPicPr>
        <p:blipFill>
          <a:blip r:embed="rId1"/>
          <a:srcRect t="34715"/>
          <a:stretch>
            <a:fillRect/>
          </a:stretch>
        </p:blipFill>
        <p:spPr>
          <a:xfrm>
            <a:off x="486334" y="2294531"/>
            <a:ext cx="5616000" cy="3450454"/>
          </a:xfrm>
          <a:prstGeom prst="rect">
            <a:avLst/>
          </a:prstGeom>
        </p:spPr>
      </p:pic>
      <p:pic>
        <p:nvPicPr>
          <p:cNvPr id="23" name="图片 22"/>
          <p:cNvPicPr>
            <a:picLocks noChangeAspect="1"/>
          </p:cNvPicPr>
          <p:nvPr/>
        </p:nvPicPr>
        <p:blipFill>
          <a:blip r:embed="rId2"/>
          <a:stretch>
            <a:fillRect/>
          </a:stretch>
        </p:blipFill>
        <p:spPr>
          <a:xfrm>
            <a:off x="6960001" y="1826105"/>
            <a:ext cx="5028000" cy="4451584"/>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0" y="845250"/>
            <a:ext cx="7992000" cy="400110"/>
          </a:xfrm>
          <a:prstGeom prst="rect">
            <a:avLst/>
          </a:prstGeom>
          <a:noFill/>
        </p:spPr>
        <p:txBody>
          <a:bodyPr wrap="square" rtlCol="0" anchor="t">
            <a:spAutoFit/>
          </a:bodyPr>
          <a:lstStyle/>
          <a:p>
            <a:r>
              <a:rPr lang="zh-CN" altLang="en-US" sz="2000" b="1">
                <a:solidFill>
                  <a:srgbClr val="0174AB"/>
                </a:solidFill>
                <a:latin typeface="Arial" panose="020B0604020202020204" pitchFamily="34" charset="0"/>
                <a:cs typeface="Arial" panose="020B0604020202020204" pitchFamily="34" charset="0"/>
              </a:rPr>
              <a:t>（</a:t>
            </a:r>
            <a:r>
              <a:rPr lang="en-US" altLang="zh-CN" sz="2000" b="1">
                <a:solidFill>
                  <a:srgbClr val="0174AB"/>
                </a:solidFill>
                <a:latin typeface="Arial" panose="020B0604020202020204" pitchFamily="34" charset="0"/>
                <a:cs typeface="Arial" panose="020B0604020202020204" pitchFamily="34" charset="0"/>
              </a:rPr>
              <a:t>2</a:t>
            </a:r>
            <a:r>
              <a:rPr lang="zh-CN" altLang="en-US" sz="2000" b="1">
                <a:solidFill>
                  <a:srgbClr val="0174AB"/>
                </a:solidFill>
                <a:latin typeface="Arial" panose="020B0604020202020204" pitchFamily="34" charset="0"/>
                <a:cs typeface="Arial" panose="020B0604020202020204" pitchFamily="34" charset="0"/>
              </a:rPr>
              <a:t>）</a:t>
            </a:r>
            <a:r>
              <a:rPr lang="en-US" altLang="zh-CN" sz="2000" b="1">
                <a:solidFill>
                  <a:srgbClr val="0174AB"/>
                </a:solidFill>
                <a:latin typeface="Arial" panose="020B0604020202020204" pitchFamily="34" charset="0"/>
                <a:cs typeface="Arial" panose="020B0604020202020204" pitchFamily="34" charset="0"/>
              </a:rPr>
              <a:t>Variational Quantum Eigensolver (VQE):</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1"/>
          <a:stretch>
            <a:fillRect/>
          </a:stretch>
        </p:blipFill>
        <p:spPr>
          <a:xfrm>
            <a:off x="552000" y="1210101"/>
            <a:ext cx="5616000" cy="5085600"/>
          </a:xfrm>
          <a:prstGeom prst="rect">
            <a:avLst/>
          </a:prstGeom>
        </p:spPr>
      </p:pic>
      <p:sp>
        <p:nvSpPr>
          <p:cNvPr id="3" name="文本框 2"/>
          <p:cNvSpPr txBox="1"/>
          <p:nvPr/>
        </p:nvSpPr>
        <p:spPr>
          <a:xfrm>
            <a:off x="6720000" y="1297335"/>
            <a:ext cx="4104000" cy="646331"/>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假设：它通过</a:t>
            </a:r>
            <a:r>
              <a:rPr lang="zh-CN" altLang="en-US" b="1">
                <a:solidFill>
                  <a:srgbClr val="FF0000"/>
                </a:solidFill>
                <a:latin typeface="微软雅黑" panose="020B0503020204020204" charset="-122"/>
                <a:ea typeface="微软雅黑" panose="020B0503020204020204" charset="-122"/>
              </a:rPr>
              <a:t>优化波函数</a:t>
            </a:r>
            <a:r>
              <a:rPr lang="zh-CN" altLang="en-US" b="1">
                <a:latin typeface="微软雅黑" panose="020B0503020204020204" charset="-122"/>
                <a:ea typeface="微软雅黑" panose="020B0503020204020204" charset="-122"/>
              </a:rPr>
              <a:t>来估计哈密顿量的基态能量</a:t>
            </a:r>
            <a:endParaRPr lang="zh-CN" altLang="en-US" b="1">
              <a:latin typeface="微软雅黑" panose="020B0503020204020204" charset="-122"/>
              <a:ea typeface="微软雅黑" panose="020B0503020204020204" charset="-122"/>
            </a:endParaRPr>
          </a:p>
        </p:txBody>
      </p:sp>
      <p:sp>
        <p:nvSpPr>
          <p:cNvPr id="5" name="文本框 4"/>
          <p:cNvSpPr txBox="1"/>
          <p:nvPr/>
        </p:nvSpPr>
        <p:spPr>
          <a:xfrm>
            <a:off x="6685306" y="2061871"/>
            <a:ext cx="4104000" cy="646331"/>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注：公式（</a:t>
            </a:r>
            <a:r>
              <a:rPr lang="en-US" altLang="zh-CN" b="1">
                <a:latin typeface="微软雅黑" panose="020B0503020204020204" charset="-122"/>
                <a:ea typeface="微软雅黑" panose="020B0503020204020204" charset="-122"/>
              </a:rPr>
              <a:t>7</a:t>
            </a:r>
            <a:r>
              <a:rPr lang="zh-CN" altLang="en-US" b="1">
                <a:latin typeface="微软雅黑" panose="020B0503020204020204" charset="-122"/>
                <a:ea typeface="微软雅黑" panose="020B0503020204020204" charset="-122"/>
              </a:rPr>
              <a:t>）通过哈伯模型推导，通过</a:t>
            </a:r>
            <a:r>
              <a:rPr lang="en-US" altLang="zh-CN" b="1">
                <a:latin typeface="微软雅黑" panose="020B0503020204020204" charset="-122"/>
                <a:ea typeface="微软雅黑" panose="020B0503020204020204" charset="-122"/>
              </a:rPr>
              <a:t>trotter</a:t>
            </a:r>
            <a:r>
              <a:rPr lang="zh-CN" altLang="en-US" b="1">
                <a:latin typeface="微软雅黑" panose="020B0503020204020204" charset="-122"/>
                <a:ea typeface="微软雅黑" panose="020B0503020204020204" charset="-122"/>
              </a:rPr>
              <a:t>近似化为式（</a:t>
            </a:r>
            <a:r>
              <a:rPr lang="en-US" altLang="zh-CN" b="1">
                <a:latin typeface="微软雅黑" panose="020B0503020204020204" charset="-122"/>
                <a:ea typeface="微软雅黑" panose="020B0503020204020204" charset="-122"/>
              </a:rPr>
              <a:t>8</a:t>
            </a:r>
            <a:r>
              <a:rPr lang="zh-CN" altLang="en-US" b="1">
                <a:latin typeface="微软雅黑" panose="020B0503020204020204" charset="-122"/>
                <a:ea typeface="微软雅黑" panose="020B0503020204020204" charset="-122"/>
              </a:rPr>
              <a:t>）</a:t>
            </a:r>
            <a:endParaRPr lang="zh-CN" altLang="en-US" b="1">
              <a:latin typeface="微软雅黑" panose="020B0503020204020204" charset="-122"/>
              <a:ea typeface="微软雅黑" panose="020B0503020204020204" charset="-122"/>
            </a:endParaRPr>
          </a:p>
        </p:txBody>
      </p:sp>
      <p:sp>
        <p:nvSpPr>
          <p:cNvPr id="6" name="文本框 5"/>
          <p:cNvSpPr txBox="1"/>
          <p:nvPr/>
        </p:nvSpPr>
        <p:spPr>
          <a:xfrm>
            <a:off x="6683965" y="3141000"/>
            <a:ext cx="4104000" cy="2031325"/>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补充：</a:t>
            </a:r>
            <a:r>
              <a:rPr lang="en-US" altLang="zh-CN" b="1">
                <a:latin typeface="微软雅黑" panose="020B0503020204020204" charset="-122"/>
                <a:ea typeface="微软雅黑" panose="020B0503020204020204" charset="-122"/>
              </a:rPr>
              <a:t>Trotterization approximation </a:t>
            </a:r>
            <a:r>
              <a:rPr lang="zh-CN" altLang="en-US" b="1">
                <a:latin typeface="微软雅黑" panose="020B0503020204020204" charset="-122"/>
                <a:ea typeface="微软雅黑" panose="020B0503020204020204" charset="-122"/>
              </a:rPr>
              <a:t>是一种用于近似模拟量子系统时间演化的数值方法，它基于</a:t>
            </a:r>
            <a:r>
              <a:rPr lang="en-US" altLang="zh-CN" b="1">
                <a:solidFill>
                  <a:srgbClr val="FF0000"/>
                </a:solidFill>
                <a:latin typeface="微软雅黑" panose="020B0503020204020204" charset="-122"/>
                <a:ea typeface="微软雅黑" panose="020B0503020204020204" charset="-122"/>
              </a:rPr>
              <a:t>Trotter</a:t>
            </a:r>
            <a:r>
              <a:rPr lang="zh-CN" altLang="en-US" b="1">
                <a:solidFill>
                  <a:srgbClr val="FF0000"/>
                </a:solidFill>
                <a:latin typeface="微软雅黑" panose="020B0503020204020204" charset="-122"/>
                <a:ea typeface="微软雅黑" panose="020B0503020204020204" charset="-122"/>
              </a:rPr>
              <a:t>分解公式</a:t>
            </a:r>
            <a:r>
              <a:rPr lang="zh-CN" altLang="en-US" b="1">
                <a:latin typeface="微软雅黑" panose="020B0503020204020204" charset="-122"/>
                <a:ea typeface="微软雅黑" panose="020B0503020204020204" charset="-122"/>
              </a:rPr>
              <a:t>。该方法广泛应用于量子计算和量子模拟中，用于将</a:t>
            </a:r>
            <a:r>
              <a:rPr lang="zh-CN" altLang="en-US" b="1">
                <a:solidFill>
                  <a:srgbClr val="FF0000"/>
                </a:solidFill>
                <a:latin typeface="微软雅黑" panose="020B0503020204020204" charset="-122"/>
                <a:ea typeface="微软雅黑" panose="020B0503020204020204" charset="-122"/>
              </a:rPr>
              <a:t>复杂的哈密顿量</a:t>
            </a:r>
            <a:r>
              <a:rPr lang="zh-CN" altLang="en-US" b="1">
                <a:latin typeface="微软雅黑" panose="020B0503020204020204" charset="-122"/>
                <a:ea typeface="微软雅黑" panose="020B0503020204020204" charset="-122"/>
              </a:rPr>
              <a:t>演化分解为一系列更简单的、可操作的</a:t>
            </a:r>
            <a:r>
              <a:rPr lang="zh-CN" altLang="en-US" b="1">
                <a:solidFill>
                  <a:srgbClr val="FF0000"/>
                </a:solidFill>
                <a:latin typeface="微软雅黑" panose="020B0503020204020204" charset="-122"/>
                <a:ea typeface="微软雅黑" panose="020B0503020204020204" charset="-122"/>
              </a:rPr>
              <a:t>量子门操作</a:t>
            </a:r>
            <a:r>
              <a:rPr lang="zh-CN" altLang="en-US" b="1">
                <a:latin typeface="微软雅黑" panose="020B0503020204020204" charset="-122"/>
                <a:ea typeface="微软雅黑" panose="020B0503020204020204" charset="-122"/>
              </a:rPr>
              <a:t>。</a:t>
            </a:r>
            <a:endParaRPr lang="zh-CN" altLang="en-US" b="1">
              <a:latin typeface="微软雅黑" panose="020B0503020204020204" charset="-122"/>
              <a:ea typeface="微软雅黑" panose="020B0503020204020204"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408000" y="765000"/>
            <a:ext cx="6126480" cy="400110"/>
          </a:xfrm>
          <a:prstGeom prst="rect">
            <a:avLst/>
          </a:prstGeom>
          <a:noFill/>
        </p:spPr>
        <p:txBody>
          <a:bodyPr wrap="square">
            <a:spAutoFit/>
          </a:bodyPr>
          <a:lstStyle/>
          <a:p>
            <a:r>
              <a:rPr lang="en-US" altLang="zh-CN" sz="2000" b="1">
                <a:solidFill>
                  <a:srgbClr val="0174AB"/>
                </a:solidFill>
                <a:effectLst/>
                <a:latin typeface="微软雅黑" panose="020B0503020204020204" charset="-122"/>
                <a:ea typeface="微软雅黑" panose="020B0503020204020204" charset="-122"/>
                <a:cs typeface="Arial" panose="020B0604020202020204" pitchFamily="34" charset="0"/>
              </a:rPr>
              <a:t>①</a:t>
            </a:r>
            <a:r>
              <a:rPr lang="en-US" altLang="zh-CN" sz="2000" b="1">
                <a:solidFill>
                  <a:srgbClr val="0174AB"/>
                </a:solidFill>
                <a:effectLst/>
                <a:latin typeface="Arial" panose="020B0604020202020204" pitchFamily="34" charset="0"/>
                <a:cs typeface="Arial" panose="020B0604020202020204" pitchFamily="34" charset="0"/>
              </a:rPr>
              <a:t>VQA by Energy Minimization Solver</a:t>
            </a:r>
            <a:endParaRPr lang="zh-CN" altLang="en-US" sz="2000" b="1">
              <a:solidFill>
                <a:srgbClr val="0174AB"/>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1"/>
          <a:stretch>
            <a:fillRect/>
          </a:stretch>
        </p:blipFill>
        <p:spPr>
          <a:xfrm>
            <a:off x="2742732" y="1409418"/>
            <a:ext cx="6706536" cy="4039164"/>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5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35775"/>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335886" y="595576"/>
            <a:ext cx="6126480" cy="400110"/>
          </a:xfrm>
          <a:prstGeom prst="rect">
            <a:avLst/>
          </a:prstGeom>
          <a:noFill/>
        </p:spPr>
        <p:txBody>
          <a:bodyPr wrap="square">
            <a:spAutoFit/>
          </a:bodyPr>
          <a:lstStyle/>
          <a:p>
            <a:r>
              <a:rPr lang="en-US" altLang="zh-CN" sz="2000" b="1">
                <a:solidFill>
                  <a:srgbClr val="0174AB"/>
                </a:solidFill>
                <a:latin typeface="微软雅黑" panose="020B0503020204020204" charset="-122"/>
                <a:ea typeface="微软雅黑" panose="020B0503020204020204" charset="-122"/>
                <a:cs typeface="Arial" panose="020B0604020202020204" pitchFamily="34" charset="0"/>
              </a:rPr>
              <a:t>② Mata-learning frameworks</a:t>
            </a:r>
            <a:endParaRPr lang="zh-CN" altLang="en-US" sz="2000" b="1">
              <a:solidFill>
                <a:srgbClr val="0174AB"/>
              </a:solidFill>
              <a:latin typeface="Arial" panose="020B0604020202020204" pitchFamily="34" charset="0"/>
              <a:cs typeface="Arial" panose="020B0604020202020204" pitchFamily="34" charset="0"/>
            </a:endParaRPr>
          </a:p>
        </p:txBody>
      </p:sp>
      <p:pic>
        <p:nvPicPr>
          <p:cNvPr id="13" name="图片 12"/>
          <p:cNvPicPr>
            <a:picLocks noChangeAspect="1"/>
          </p:cNvPicPr>
          <p:nvPr/>
        </p:nvPicPr>
        <p:blipFill>
          <a:blip r:embed="rId1"/>
          <a:srcRect t="1430"/>
          <a:stretch>
            <a:fillRect/>
          </a:stretch>
        </p:blipFill>
        <p:spPr>
          <a:xfrm>
            <a:off x="126280" y="995686"/>
            <a:ext cx="6074426" cy="5335297"/>
          </a:xfrm>
          <a:prstGeom prst="rect">
            <a:avLst/>
          </a:prstGeom>
        </p:spPr>
      </p:pic>
      <p:pic>
        <p:nvPicPr>
          <p:cNvPr id="15" name="图片 14"/>
          <p:cNvPicPr>
            <a:picLocks noChangeAspect="1"/>
          </p:cNvPicPr>
          <p:nvPr/>
        </p:nvPicPr>
        <p:blipFill>
          <a:blip r:embed="rId2"/>
          <a:stretch>
            <a:fillRect/>
          </a:stretch>
        </p:blipFill>
        <p:spPr>
          <a:xfrm>
            <a:off x="6472828" y="930264"/>
            <a:ext cx="5575753" cy="2259607"/>
          </a:xfrm>
          <a:prstGeom prst="rect">
            <a:avLst/>
          </a:prstGeom>
        </p:spPr>
      </p:pic>
      <p:pic>
        <p:nvPicPr>
          <p:cNvPr id="17" name="图片 16"/>
          <p:cNvPicPr>
            <a:picLocks noChangeAspect="1"/>
          </p:cNvPicPr>
          <p:nvPr/>
        </p:nvPicPr>
        <p:blipFill>
          <a:blip r:embed="rId3"/>
          <a:srcRect l="2574" t="1006"/>
          <a:stretch>
            <a:fillRect/>
          </a:stretch>
        </p:blipFill>
        <p:spPr>
          <a:xfrm>
            <a:off x="6570817" y="3241309"/>
            <a:ext cx="5603354" cy="1751843"/>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1" name="文本框 10"/>
          <p:cNvSpPr txBox="1"/>
          <p:nvPr/>
        </p:nvSpPr>
        <p:spPr>
          <a:xfrm>
            <a:off x="264000" y="750164"/>
            <a:ext cx="6126480" cy="400110"/>
          </a:xfrm>
          <a:prstGeom prst="rect">
            <a:avLst/>
          </a:prstGeom>
          <a:noFill/>
        </p:spPr>
        <p:txBody>
          <a:bodyPr wrap="square">
            <a:spAutoFit/>
          </a:bodyPr>
          <a:lstStyle/>
          <a:p>
            <a:r>
              <a:rPr lang="en-US" altLang="zh-CN" sz="2000" b="1">
                <a:solidFill>
                  <a:srgbClr val="0174AB"/>
                </a:solidFill>
                <a:latin typeface="微软雅黑" panose="020B0503020204020204" charset="-122"/>
                <a:ea typeface="微软雅黑" panose="020B0503020204020204" charset="-122"/>
                <a:cs typeface="Arial" panose="020B0604020202020204" pitchFamily="34" charset="0"/>
              </a:rPr>
              <a:t>③ Stochastic Gradient Descent </a:t>
            </a:r>
            <a:endParaRPr lang="zh-CN" altLang="en-US" sz="2000" b="1">
              <a:solidFill>
                <a:srgbClr val="0174AB"/>
              </a:solidFill>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1"/>
          <a:stretch>
            <a:fillRect/>
          </a:stretch>
        </p:blipFill>
        <p:spPr>
          <a:xfrm>
            <a:off x="336000" y="1131743"/>
            <a:ext cx="5459768" cy="5384253"/>
          </a:xfrm>
          <a:prstGeom prst="rect">
            <a:avLst/>
          </a:prstGeom>
        </p:spPr>
      </p:pic>
      <p:pic>
        <p:nvPicPr>
          <p:cNvPr id="17" name="图片 16"/>
          <p:cNvPicPr>
            <a:picLocks noChangeAspect="1"/>
          </p:cNvPicPr>
          <p:nvPr/>
        </p:nvPicPr>
        <p:blipFill>
          <a:blip r:embed="rId2"/>
          <a:stretch>
            <a:fillRect/>
          </a:stretch>
        </p:blipFill>
        <p:spPr>
          <a:xfrm>
            <a:off x="6320917" y="1000415"/>
            <a:ext cx="5751082" cy="2815883"/>
          </a:xfrm>
          <a:prstGeom prst="rect">
            <a:avLst/>
          </a:prstGeom>
        </p:spPr>
      </p:pic>
      <mc:AlternateContent xmlns:mc="http://schemas.openxmlformats.org/markup-compatibility/2006">
        <mc:Choice xmlns:a14="http://schemas.microsoft.com/office/drawing/2010/main" Requires="a14">
          <p:sp>
            <p:nvSpPr>
              <p:cNvPr id="20" name="文本框 19"/>
              <p:cNvSpPr txBox="1"/>
              <p:nvPr/>
            </p:nvSpPr>
            <p:spPr>
              <a:xfrm>
                <a:off x="6600000" y="4700027"/>
                <a:ext cx="5471999" cy="668837"/>
              </a:xfrm>
              <a:prstGeom prst="rect">
                <a:avLst/>
              </a:prstGeom>
              <a:noFill/>
            </p:spPr>
            <p:txBody>
              <a:bodyPr wrap="square">
                <a:spAutoFit/>
              </a:bodyPr>
              <a:lstStyle/>
              <a:p>
                <a:r>
                  <a:rPr lang="zh-CN" altLang="en-US" b="1">
                    <a:latin typeface="微软雅黑" panose="020B0503020204020204" charset="-122"/>
                    <a:ea typeface="微软雅黑" panose="020B0503020204020204" charset="-122"/>
                  </a:rPr>
                  <a:t>注：式（</a:t>
                </a:r>
                <a:r>
                  <a:rPr lang="en-US" altLang="zh-CN" b="1">
                    <a:latin typeface="微软雅黑" panose="020B0503020204020204" charset="-122"/>
                    <a:ea typeface="微软雅黑" panose="020B0503020204020204" charset="-122"/>
                  </a:rPr>
                  <a:t>18</a:t>
                </a:r>
                <a:r>
                  <a:rPr lang="zh-CN" altLang="en-US" b="1">
                    <a:latin typeface="微软雅黑" panose="020B0503020204020204" charset="-122"/>
                    <a:ea typeface="微软雅黑" panose="020B0503020204020204" charset="-122"/>
                  </a:rPr>
                  <a:t>）和式（</a:t>
                </a:r>
                <a:r>
                  <a:rPr lang="en-US" altLang="zh-CN" b="1">
                    <a:latin typeface="微软雅黑" panose="020B0503020204020204" charset="-122"/>
                    <a:ea typeface="微软雅黑" panose="020B0503020204020204" charset="-122"/>
                  </a:rPr>
                  <a:t>19</a:t>
                </a:r>
                <a:r>
                  <a:rPr lang="zh-CN" altLang="en-US" b="1">
                    <a:latin typeface="微软雅黑" panose="020B0503020204020204" charset="-122"/>
                    <a:ea typeface="微软雅黑" panose="020B0503020204020204" charset="-122"/>
                  </a:rPr>
                  <a:t>）根据生成器中的分布</a:t>
                </a:r>
                <a:r>
                  <a:rPr lang="zh-CN" altLang="en-US" b="1">
                    <a:solidFill>
                      <a:srgbClr val="FF0000"/>
                    </a:solidFill>
                    <a:latin typeface="微软雅黑" panose="020B0503020204020204" charset="-122"/>
                    <a:ea typeface="微软雅黑" panose="020B0503020204020204" charset="-122"/>
                  </a:rPr>
                  <a:t>随机选择</a:t>
                </a:r>
                <a:r>
                  <a:rPr lang="zh-CN" altLang="en-US" b="1">
                    <a:latin typeface="微软雅黑" panose="020B0503020204020204" charset="-122"/>
                    <a:ea typeface="微软雅黑" panose="020B0503020204020204" charset="-122"/>
                  </a:rPr>
                  <a:t>系数权重</a:t>
                </a:r>
                <a14:m>
                  <m:oMath xmlns:m="http://schemas.openxmlformats.org/officeDocument/2006/math">
                    <m:sSub>
                      <m:sSubPr>
                        <m:ctrlPr>
                          <a:rPr lang="en-US" altLang="zh-CN" b="1" i="1" smtClean="0">
                            <a:latin typeface="Cambria Math" panose="02040503050406030204" pitchFamily="18" charset="0"/>
                            <a:ea typeface="微软雅黑" panose="020B0503020204020204" charset="-122"/>
                          </a:rPr>
                        </m:ctrlPr>
                      </m:sSubPr>
                      <m:e>
                        <m:r>
                          <a:rPr lang="zh-CN" altLang="en-US" b="1" i="1">
                            <a:latin typeface="Cambria Math" panose="02040503050406030204" pitchFamily="18" charset="0"/>
                            <a:ea typeface="微软雅黑" panose="020B0503020204020204" charset="-122"/>
                          </a:rPr>
                          <m:t>𝜸</m:t>
                        </m:r>
                      </m:e>
                      <m:sub>
                        <m:r>
                          <m:rPr>
                            <m:sty m:val="p"/>
                          </m:rPr>
                          <a:rPr lang="en-US" altLang="zh-CN" b="1" i="1">
                            <a:latin typeface="Cambria Math" panose="02040503050406030204" pitchFamily="18" charset="0"/>
                            <a:ea typeface="微软雅黑" panose="020B0503020204020204" charset="-122"/>
                          </a:rPr>
                          <m:t>k</m:t>
                        </m:r>
                      </m:sub>
                    </m:sSub>
                  </m:oMath>
                </a14:m>
                <a:r>
                  <a:rPr lang="zh-CN" altLang="en-US" b="1">
                    <a:latin typeface="微软雅黑" panose="020B0503020204020204" charset="-122"/>
                    <a:ea typeface="微软雅黑" panose="020B0503020204020204" charset="-122"/>
                  </a:rPr>
                  <a:t>。</a:t>
                </a:r>
                <a:endParaRPr lang="zh-CN" altLang="en-US" b="1">
                  <a:latin typeface="微软雅黑" panose="020B0503020204020204" charset="-122"/>
                  <a:ea typeface="微软雅黑" panose="020B0503020204020204" charset="-122"/>
                </a:endParaRPr>
              </a:p>
            </p:txBody>
          </p:sp>
        </mc:Choice>
        <mc:Fallback>
          <p:sp>
            <p:nvSpPr>
              <p:cNvPr id="20" name="文本框 19"/>
              <p:cNvSpPr txBox="1">
                <a:spLocks noRot="1" noChangeAspect="1" noMove="1" noResize="1" noEditPoints="1" noAdjustHandles="1" noChangeArrowheads="1" noChangeShapeType="1" noTextEdit="1"/>
              </p:cNvSpPr>
              <p:nvPr/>
            </p:nvSpPr>
            <p:spPr>
              <a:xfrm>
                <a:off x="6600000" y="4700027"/>
                <a:ext cx="5471999" cy="668837"/>
              </a:xfrm>
              <a:prstGeom prst="rect">
                <a:avLst/>
              </a:prstGeom>
              <a:blipFill rotWithShape="1">
                <a:blip r:embed="rId3"/>
                <a:stretch>
                  <a:fillRect l="-8" t="-59" b="86"/>
                </a:stretch>
              </a:blipFill>
            </p:spPr>
            <p:txBody>
              <a:bodyPr/>
              <a:lstStyle/>
              <a:p>
                <a:r>
                  <a:rPr lang="zh-CN" altLang="en-US">
                    <a:noFill/>
                  </a:rPr>
                  <a:t> </a:t>
                </a:r>
              </a:p>
            </p:txBody>
          </p:sp>
        </mc:Fallback>
      </mc:AlternateContent>
      <p:sp>
        <p:nvSpPr>
          <p:cNvPr id="21" name="文本框 20"/>
          <p:cNvSpPr txBox="1"/>
          <p:nvPr/>
        </p:nvSpPr>
        <p:spPr>
          <a:xfrm>
            <a:off x="6600000" y="4240706"/>
            <a:ext cx="5471999" cy="369332"/>
          </a:xfrm>
          <a:prstGeom prst="rect">
            <a:avLst/>
          </a:prstGeom>
          <a:noFill/>
        </p:spPr>
        <p:txBody>
          <a:bodyPr wrap="square">
            <a:spAutoFit/>
          </a:bodyPr>
          <a:lstStyle/>
          <a:p>
            <a:r>
              <a:rPr lang="zh-CN" altLang="en-US" b="1">
                <a:latin typeface="微软雅黑" panose="020B0503020204020204" charset="-122"/>
                <a:ea typeface="微软雅黑" panose="020B0503020204020204" charset="-122"/>
              </a:rPr>
              <a:t>注：式（</a:t>
            </a:r>
            <a:r>
              <a:rPr lang="en-US" altLang="zh-CN" b="1">
                <a:latin typeface="微软雅黑" panose="020B0503020204020204" charset="-122"/>
                <a:ea typeface="微软雅黑" panose="020B0503020204020204" charset="-122"/>
              </a:rPr>
              <a:t>15</a:t>
            </a:r>
            <a:r>
              <a:rPr lang="zh-CN" altLang="en-US" b="1">
                <a:latin typeface="微软雅黑" panose="020B0503020204020204" charset="-122"/>
                <a:ea typeface="微软雅黑" panose="020B0503020204020204" charset="-122"/>
              </a:rPr>
              <a:t>）通过</a:t>
            </a:r>
            <a:r>
              <a:rPr lang="zh-CN" altLang="en-US" b="1">
                <a:solidFill>
                  <a:srgbClr val="FF0000"/>
                </a:solidFill>
                <a:latin typeface="微软雅黑" panose="020B0503020204020204" charset="-122"/>
                <a:ea typeface="微软雅黑" panose="020B0503020204020204" charset="-122"/>
              </a:rPr>
              <a:t>间接测量方法</a:t>
            </a:r>
            <a:r>
              <a:rPr lang="zh-CN" altLang="en-US" b="1">
                <a:latin typeface="微软雅黑" panose="020B0503020204020204" charset="-122"/>
                <a:ea typeface="微软雅黑" panose="020B0503020204020204" charset="-122"/>
              </a:rPr>
              <a:t>估计式（</a:t>
            </a:r>
            <a:r>
              <a:rPr lang="en-US" altLang="zh-CN" b="1">
                <a:latin typeface="微软雅黑" panose="020B0503020204020204" charset="-122"/>
                <a:ea typeface="微软雅黑" panose="020B0503020204020204" charset="-122"/>
              </a:rPr>
              <a:t>14</a:t>
            </a:r>
            <a:r>
              <a:rPr lang="zh-CN" altLang="en-US" b="1">
                <a:latin typeface="微软雅黑" panose="020B0503020204020204" charset="-122"/>
                <a:ea typeface="微软雅黑" panose="020B0503020204020204" charset="-122"/>
              </a:rPr>
              <a:t>）；</a:t>
            </a:r>
            <a:endParaRPr lang="zh-CN" altLang="en-US" b="1">
              <a:latin typeface="微软雅黑" panose="020B0503020204020204" charset="-122"/>
              <a:ea typeface="微软雅黑" panose="020B0503020204020204"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264000" y="750164"/>
            <a:ext cx="6126480" cy="400110"/>
          </a:xfrm>
          <a:prstGeom prst="rect">
            <a:avLst/>
          </a:prstGeom>
          <a:noFill/>
        </p:spPr>
        <p:txBody>
          <a:bodyPr wrap="square">
            <a:spAutoFit/>
          </a:bodyPr>
          <a:lstStyle/>
          <a:p>
            <a:r>
              <a:rPr lang="en-US" altLang="zh-CN" sz="2000" b="1">
                <a:solidFill>
                  <a:srgbClr val="0174AB"/>
                </a:solidFill>
                <a:latin typeface="微软雅黑" panose="020B0503020204020204" charset="-122"/>
                <a:ea typeface="微软雅黑" panose="020B0503020204020204" charset="-122"/>
                <a:cs typeface="Arial" panose="020B0604020202020204" pitchFamily="34" charset="0"/>
              </a:rPr>
              <a:t>④ Adaptive Learning Rate</a:t>
            </a:r>
            <a:endParaRPr lang="zh-CN" altLang="en-US" sz="2000" b="1">
              <a:solidFill>
                <a:srgbClr val="0174AB"/>
              </a:solidFill>
              <a:latin typeface="Arial" panose="020B0604020202020204" pitchFamily="34" charset="0"/>
              <a:cs typeface="Arial" panose="020B0604020202020204" pitchFamily="34" charset="0"/>
            </a:endParaRPr>
          </a:p>
        </p:txBody>
      </p:sp>
      <p:pic>
        <p:nvPicPr>
          <p:cNvPr id="13" name="图片 12"/>
          <p:cNvPicPr>
            <a:picLocks noChangeAspect="1"/>
          </p:cNvPicPr>
          <p:nvPr/>
        </p:nvPicPr>
        <p:blipFill>
          <a:blip r:embed="rId1"/>
          <a:srcRect t="873"/>
          <a:stretch>
            <a:fillRect/>
          </a:stretch>
        </p:blipFill>
        <p:spPr>
          <a:xfrm>
            <a:off x="336000" y="1701000"/>
            <a:ext cx="5544000" cy="3057358"/>
          </a:xfrm>
          <a:prstGeom prst="rect">
            <a:avLst/>
          </a:prstGeom>
        </p:spPr>
      </p:pic>
      <p:pic>
        <p:nvPicPr>
          <p:cNvPr id="15" name="图片 14"/>
          <p:cNvPicPr>
            <a:picLocks noChangeAspect="1"/>
          </p:cNvPicPr>
          <p:nvPr/>
        </p:nvPicPr>
        <p:blipFill>
          <a:blip r:embed="rId2"/>
          <a:stretch>
            <a:fillRect/>
          </a:stretch>
        </p:blipFill>
        <p:spPr>
          <a:xfrm>
            <a:off x="6168000" y="1964290"/>
            <a:ext cx="5909798" cy="2363919"/>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3238862" y="745966"/>
            <a:ext cx="5328000" cy="5700587"/>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3" name="文本框 2"/>
          <p:cNvSpPr txBox="1"/>
          <p:nvPr/>
        </p:nvSpPr>
        <p:spPr>
          <a:xfrm>
            <a:off x="408000" y="909000"/>
            <a:ext cx="6181530" cy="400110"/>
          </a:xfrm>
          <a:prstGeom prst="rect">
            <a:avLst/>
          </a:prstGeom>
          <a:noFill/>
        </p:spPr>
        <p:txBody>
          <a:bodyPr wrap="square">
            <a:spAutoFit/>
          </a:bodyPr>
          <a:lstStyle/>
          <a:p>
            <a:r>
              <a:rPr lang="en-US" altLang="zh-CN" sz="2000">
                <a:solidFill>
                  <a:srgbClr val="0174AB"/>
                </a:solidFill>
                <a:effectLst/>
                <a:latin typeface="Arial" panose="020B0604020202020204" pitchFamily="34" charset="0"/>
                <a:cs typeface="Arial" panose="020B0604020202020204" pitchFamily="34" charset="0"/>
              </a:rPr>
              <a:t>A. Molecular Hydrogen</a:t>
            </a:r>
            <a:endParaRPr lang="zh-CN" altLang="en-US" sz="2000">
              <a:solidFill>
                <a:srgbClr val="0174AB"/>
              </a:solidFill>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3"/>
          <a:stretch>
            <a:fillRect/>
          </a:stretch>
        </p:blipFill>
        <p:spPr>
          <a:xfrm>
            <a:off x="264000" y="1465867"/>
            <a:ext cx="5594235" cy="2594541"/>
          </a:xfrm>
          <a:prstGeom prst="rect">
            <a:avLst/>
          </a:prstGeom>
        </p:spPr>
      </p:pic>
      <p:pic>
        <p:nvPicPr>
          <p:cNvPr id="10" name="图片 9"/>
          <p:cNvPicPr>
            <a:picLocks noChangeAspect="1"/>
          </p:cNvPicPr>
          <p:nvPr/>
        </p:nvPicPr>
        <p:blipFill>
          <a:blip r:embed="rId4"/>
          <a:stretch>
            <a:fillRect/>
          </a:stretch>
        </p:blipFill>
        <p:spPr>
          <a:xfrm>
            <a:off x="6238405" y="1709125"/>
            <a:ext cx="5778466" cy="2108024"/>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300000" y="881326"/>
            <a:ext cx="11592000" cy="5576976"/>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Distributed implementation of quantum consensus protocols in large-scale quantum networks</a:t>
            </a:r>
            <a:endParaRPr lang="en-US" altLang="zh-CN" sz="2000" b="1">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sz="2000">
                <a:latin typeface="Times New Roman" panose="02020603050405020304" pitchFamily="18" charset="0"/>
                <a:cs typeface="Times New Roman" panose="02020603050405020304" pitchFamily="18" charset="0"/>
              </a:rPr>
              <a:t> This study design quantum operations based on local information so that each quantum bit only interacts with its neighbors, which avoids the computational burden of global operations and improves the feasibility of the scheme in large-scale quantum networks..</a:t>
            </a:r>
            <a:endParaRPr lang="en-US" altLang="zh-CN" sz="200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Challenge</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AutoNum type="arabicPeriod"/>
            </a:pPr>
            <a:r>
              <a:rPr lang="en-US" altLang="zh-CN" sz="2000">
                <a:latin typeface="Times New Roman" panose="02020603050405020304" pitchFamily="18" charset="0"/>
                <a:ea typeface="微软雅黑" panose="020B0503020204020204" charset="-122"/>
                <a:cs typeface="Times New Roman" panose="02020603050405020304" pitchFamily="18" charset="0"/>
              </a:rPr>
              <a:t>Existing quantum consensus protocols are difficult to implement distributedly in large-scale quantum networks.</a:t>
            </a:r>
            <a:endParaRPr lang="en-US" altLang="zh-CN" sz="200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Tx/>
              <a:buAutoNum type="arabicPeriod"/>
            </a:pPr>
            <a:r>
              <a:rPr lang="en-US" altLang="zh-CN" sz="2000">
                <a:latin typeface="Times New Roman" panose="02020603050405020304" pitchFamily="18" charset="0"/>
                <a:ea typeface="微软雅黑" panose="020B0503020204020204" charset="-122"/>
                <a:cs typeface="Times New Roman" panose="02020603050405020304" pitchFamily="18" charset="0"/>
              </a:rPr>
              <a:t>The number of </a:t>
            </a:r>
            <a:r>
              <a:rPr lang="en-US" altLang="zh-CN" sz="2000" b="1">
                <a:solidFill>
                  <a:srgbClr val="FF0000"/>
                </a:solidFill>
                <a:latin typeface="Times New Roman" panose="02020603050405020304" pitchFamily="18" charset="0"/>
                <a:ea typeface="微软雅黑" panose="020B0503020204020204" charset="-122"/>
                <a:cs typeface="Times New Roman" panose="02020603050405020304" pitchFamily="18" charset="0"/>
              </a:rPr>
              <a:t>quantum bits </a:t>
            </a:r>
            <a:r>
              <a:rPr lang="en-US" altLang="zh-CN" sz="2000">
                <a:latin typeface="Times New Roman" panose="02020603050405020304" pitchFamily="18" charset="0"/>
                <a:ea typeface="微软雅黑" panose="020B0503020204020204" charset="-122"/>
                <a:cs typeface="Times New Roman" panose="02020603050405020304" pitchFamily="18" charset="0"/>
              </a:rPr>
              <a:t>in the distributed quantum consensus problem </a:t>
            </a:r>
            <a:r>
              <a:rPr lang="en-US" altLang="zh-CN" sz="2000" b="1">
                <a:solidFill>
                  <a:srgbClr val="FF0000"/>
                </a:solidFill>
                <a:latin typeface="Times New Roman" panose="02020603050405020304" pitchFamily="18" charset="0"/>
                <a:ea typeface="微软雅黑" panose="020B0503020204020204" charset="-122"/>
                <a:cs typeface="Times New Roman" panose="02020603050405020304" pitchFamily="18" charset="0"/>
              </a:rPr>
              <a:t>grows exponentially </a:t>
            </a:r>
            <a:r>
              <a:rPr lang="en-US" altLang="zh-CN" sz="2000">
                <a:latin typeface="Times New Roman" panose="02020603050405020304" pitchFamily="18" charset="0"/>
                <a:ea typeface="微软雅黑" panose="020B0503020204020204" charset="-122"/>
                <a:cs typeface="Times New Roman" panose="02020603050405020304" pitchFamily="18" charset="0"/>
              </a:rPr>
              <a:t>with the number of nodes, making the computational burden increase.</a:t>
            </a:r>
            <a:endParaRPr lang="en-US" altLang="zh-CN" sz="2000" b="1">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Method</a:t>
            </a:r>
            <a:endParaRPr lang="en-US" altLang="zh-CN" sz="2000" b="1">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sz="2000" b="1">
                <a:latin typeface="Times New Roman" panose="02020603050405020304" pitchFamily="18" charset="0"/>
                <a:ea typeface="微软雅黑" panose="020B0503020204020204" charset="-122"/>
                <a:cs typeface="Times New Roman" panose="02020603050405020304" pitchFamily="18" charset="0"/>
              </a:rPr>
              <a:t>     </a:t>
            </a:r>
            <a:r>
              <a:rPr lang="en-US" altLang="zh-CN" sz="2000">
                <a:latin typeface="Times New Roman" panose="02020603050405020304" pitchFamily="18" charset="0"/>
                <a:ea typeface="微软雅黑" panose="020B0503020204020204" charset="-122"/>
                <a:cs typeface="Times New Roman" panose="02020603050405020304" pitchFamily="18" charset="0"/>
              </a:rPr>
              <a:t>By designing </a:t>
            </a:r>
            <a:r>
              <a:rPr lang="en-US" altLang="zh-CN" sz="2000" b="1">
                <a:solidFill>
                  <a:srgbClr val="FF0000"/>
                </a:solidFill>
                <a:latin typeface="Times New Roman" panose="02020603050405020304" pitchFamily="18" charset="0"/>
                <a:ea typeface="微软雅黑" panose="020B0503020204020204" charset="-122"/>
                <a:cs typeface="Times New Roman" panose="02020603050405020304" pitchFamily="18" charset="0"/>
              </a:rPr>
              <a:t>Hamiltonian quantities </a:t>
            </a:r>
            <a:r>
              <a:rPr lang="en-US" altLang="zh-CN" sz="2000">
                <a:latin typeface="Times New Roman" panose="02020603050405020304" pitchFamily="18" charset="0"/>
                <a:ea typeface="微软雅黑" panose="020B0503020204020204" charset="-122"/>
                <a:cs typeface="Times New Roman" panose="02020603050405020304" pitchFamily="18" charset="0"/>
              </a:rPr>
              <a:t>and</a:t>
            </a:r>
            <a:r>
              <a:rPr lang="en-US" altLang="zh-CN" sz="2000">
                <a:solidFill>
                  <a:srgbClr val="FF000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a:latin typeface="Times New Roman" panose="02020603050405020304" pitchFamily="18" charset="0"/>
                <a:ea typeface="微软雅黑" panose="020B0503020204020204" charset="-122"/>
                <a:cs typeface="Times New Roman" panose="02020603050405020304" pitchFamily="18" charset="0"/>
              </a:rPr>
              <a:t>designing</a:t>
            </a:r>
            <a:r>
              <a:rPr lang="en-US" altLang="zh-CN" sz="2000">
                <a:solidFill>
                  <a:srgbClr val="FF000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a:solidFill>
                  <a:srgbClr val="FF0000"/>
                </a:solidFill>
                <a:latin typeface="Times New Roman" panose="02020603050405020304" pitchFamily="18" charset="0"/>
                <a:ea typeface="微软雅黑" panose="020B0503020204020204" charset="-122"/>
                <a:cs typeface="Times New Roman" panose="02020603050405020304" pitchFamily="18" charset="0"/>
              </a:rPr>
              <a:t>quantum Lyapunov control protocols </a:t>
            </a:r>
            <a:r>
              <a:rPr lang="en-US" altLang="zh-CN" sz="2000">
                <a:latin typeface="Times New Roman" panose="02020603050405020304" pitchFamily="18" charset="0"/>
                <a:ea typeface="微软雅黑" panose="020B0503020204020204" charset="-122"/>
                <a:cs typeface="Times New Roman" panose="02020603050405020304" pitchFamily="18" charset="0"/>
              </a:rPr>
              <a:t>based on local information, each quantum bit is able to reach consensus relying only on neighbor information.</a:t>
            </a:r>
            <a:endParaRPr lang="en-US" altLang="zh-CN" sz="2000" b="1">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08000" y="909000"/>
            <a:ext cx="6181530" cy="400110"/>
          </a:xfrm>
          <a:prstGeom prst="rect">
            <a:avLst/>
          </a:prstGeom>
          <a:noFill/>
        </p:spPr>
        <p:txBody>
          <a:bodyPr wrap="square">
            <a:spAutoFit/>
          </a:bodyPr>
          <a:lstStyle/>
          <a:p>
            <a:r>
              <a:rPr lang="en-US" altLang="zh-CN" sz="2000">
                <a:solidFill>
                  <a:srgbClr val="0174AB"/>
                </a:solidFill>
                <a:latin typeface="Arial" panose="020B0604020202020204" pitchFamily="34" charset="0"/>
                <a:cs typeface="Arial" panose="020B0604020202020204" pitchFamily="34" charset="0"/>
              </a:rPr>
              <a:t>B</a:t>
            </a:r>
            <a:r>
              <a:rPr lang="en-US" altLang="zh-CN" sz="2000">
                <a:solidFill>
                  <a:srgbClr val="0174AB"/>
                </a:solidFill>
                <a:effectLst/>
                <a:latin typeface="Arial" panose="020B0604020202020204" pitchFamily="34" charset="0"/>
                <a:cs typeface="Arial" panose="020B0604020202020204" pitchFamily="34" charset="0"/>
              </a:rPr>
              <a:t>. Lithium Hydride</a:t>
            </a:r>
            <a:endParaRPr lang="zh-CN" altLang="en-US" sz="2000">
              <a:solidFill>
                <a:srgbClr val="0174AB"/>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3"/>
          <a:stretch>
            <a:fillRect/>
          </a:stretch>
        </p:blipFill>
        <p:spPr>
          <a:xfrm>
            <a:off x="442447" y="1309110"/>
            <a:ext cx="5484136" cy="3215104"/>
          </a:xfrm>
          <a:prstGeom prst="rect">
            <a:avLst/>
          </a:prstGeom>
        </p:spPr>
      </p:pic>
      <p:pic>
        <p:nvPicPr>
          <p:cNvPr id="9" name="图片 8"/>
          <p:cNvPicPr>
            <a:picLocks noChangeAspect="1"/>
          </p:cNvPicPr>
          <p:nvPr/>
        </p:nvPicPr>
        <p:blipFill>
          <a:blip r:embed="rId4"/>
          <a:stretch>
            <a:fillRect/>
          </a:stretch>
        </p:blipFill>
        <p:spPr>
          <a:xfrm>
            <a:off x="6192364" y="756617"/>
            <a:ext cx="5964689" cy="2944055"/>
          </a:xfrm>
          <a:prstGeom prst="rect">
            <a:avLst/>
          </a:prstGeom>
        </p:spPr>
      </p:pic>
      <p:pic>
        <p:nvPicPr>
          <p:cNvPr id="12" name="图片 11"/>
          <p:cNvPicPr>
            <a:picLocks noChangeAspect="1"/>
          </p:cNvPicPr>
          <p:nvPr/>
        </p:nvPicPr>
        <p:blipFill>
          <a:blip r:embed="rId5"/>
          <a:stretch>
            <a:fillRect/>
          </a:stretch>
        </p:blipFill>
        <p:spPr>
          <a:xfrm>
            <a:off x="7006248" y="3933000"/>
            <a:ext cx="4595564" cy="1892291"/>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264000" y="981000"/>
            <a:ext cx="11736000" cy="295754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296571" y="1252349"/>
            <a:ext cx="11736000" cy="2343655"/>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marL="457200" indent="-457200">
              <a:lnSpc>
                <a:spcPct val="150000"/>
              </a:lnSpc>
              <a:buAutoNum type="arabicPeriod"/>
            </a:pPr>
            <a:r>
              <a:rPr lang="en-US" altLang="zh-CN" sz="2000">
                <a:solidFill>
                  <a:srgbClr val="231F20"/>
                </a:solidFill>
                <a:effectLst/>
                <a:ea typeface="微软雅黑" panose="020B0503020204020204" charset="-122"/>
              </a:rPr>
              <a:t>This paper </a:t>
            </a:r>
            <a:r>
              <a:rPr lang="en-US" altLang="zh-CN" sz="2000" b="0" i="0">
                <a:effectLst/>
                <a:ea typeface="微软雅黑" panose="020B0503020204020204" charset="-122"/>
              </a:rPr>
              <a:t>proposes the </a:t>
            </a:r>
            <a:r>
              <a:rPr lang="en-US" altLang="zh-CN" sz="2000" b="1" i="0">
                <a:solidFill>
                  <a:srgbClr val="FF0000"/>
                </a:solidFill>
                <a:effectLst/>
                <a:ea typeface="微软雅黑" panose="020B0503020204020204" charset="-122"/>
              </a:rPr>
              <a:t>meta-VQA</a:t>
            </a:r>
            <a:r>
              <a:rPr lang="en-US" altLang="zh-CN" sz="2000" b="0" i="0">
                <a:effectLst/>
                <a:ea typeface="微软雅黑" panose="020B0503020204020204" charset="-122"/>
              </a:rPr>
              <a:t>, which uses recurrent units to assist quantum computing and establishes a </a:t>
            </a:r>
            <a:r>
              <a:rPr lang="en-US" altLang="zh-CN" sz="2000" b="1" i="0">
                <a:solidFill>
                  <a:srgbClr val="FF0000"/>
                </a:solidFill>
                <a:effectLst/>
                <a:ea typeface="微软雅黑" panose="020B0503020204020204" charset="-122"/>
              </a:rPr>
              <a:t>weight sharing method</a:t>
            </a:r>
            <a:r>
              <a:rPr lang="en-US" altLang="zh-CN" sz="2000" b="0" i="0">
                <a:effectLst/>
                <a:ea typeface="微软雅黑" panose="020B0503020204020204" charset="-122"/>
              </a:rPr>
              <a:t>. It helps in learning to find approximate optimal in the parameter landscape more efficiently.</a:t>
            </a:r>
            <a:endParaRPr lang="en-US" altLang="zh-CN" sz="2000" b="0" i="0">
              <a:effectLst/>
              <a:ea typeface="微软雅黑" panose="020B0503020204020204" charset="-122"/>
            </a:endParaRPr>
          </a:p>
          <a:p>
            <a:pPr marL="457200" indent="-457200">
              <a:lnSpc>
                <a:spcPct val="150000"/>
              </a:lnSpc>
              <a:buAutoNum type="arabicPeriod"/>
            </a:pPr>
            <a:r>
              <a:rPr lang="en-US" altLang="zh-CN" sz="2000">
                <a:ea typeface="微软雅黑" panose="020B0503020204020204" charset="-122"/>
              </a:rPr>
              <a:t> This paper introduces quantum </a:t>
            </a:r>
            <a:r>
              <a:rPr lang="en-US" altLang="zh-CN" sz="2000" b="1">
                <a:solidFill>
                  <a:srgbClr val="FF0000"/>
                </a:solidFill>
                <a:ea typeface="微软雅黑" panose="020B0503020204020204" charset="-122"/>
              </a:rPr>
              <a:t>stochastic gradient descent </a:t>
            </a:r>
            <a:r>
              <a:rPr lang="en-US" altLang="zh-CN" sz="2000">
                <a:ea typeface="微软雅黑" panose="020B0503020204020204" charset="-122"/>
              </a:rPr>
              <a:t>and an </a:t>
            </a:r>
            <a:r>
              <a:rPr lang="en-US" altLang="zh-CN" sz="2000" b="1">
                <a:solidFill>
                  <a:srgbClr val="FF0000"/>
                </a:solidFill>
                <a:ea typeface="微软雅黑" panose="020B0503020204020204" charset="-122"/>
              </a:rPr>
              <a:t>adaptive learning rate method</a:t>
            </a:r>
            <a:r>
              <a:rPr lang="en-US" altLang="zh-CN" sz="2000">
                <a:ea typeface="微软雅黑" panose="020B0503020204020204" charset="-122"/>
              </a:rPr>
              <a:t> to optimize parameters, reducing the sampling number and accelerating convergence.</a:t>
            </a:r>
            <a:endParaRPr lang="en-US" altLang="zh-CN" sz="2000">
              <a:ea typeface="微软雅黑" panose="020B0503020204020204" charset="-122"/>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1" name="矩形 10"/>
          <p:cNvSpPr/>
          <p:nvPr/>
        </p:nvSpPr>
        <p:spPr>
          <a:xfrm>
            <a:off x="241320" y="4077000"/>
            <a:ext cx="11736000" cy="210993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p:cNvSpPr/>
          <p:nvPr/>
        </p:nvSpPr>
        <p:spPr>
          <a:xfrm>
            <a:off x="296571" y="4176418"/>
            <a:ext cx="1864788" cy="27638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413871" y="4651321"/>
            <a:ext cx="11592000" cy="961289"/>
          </a:xfrm>
          <a:prstGeom prst="rect">
            <a:avLst/>
          </a:prstGeom>
          <a:noFill/>
        </p:spPr>
        <p:txBody>
          <a:bodyPr wrap="square">
            <a:spAutoFit/>
          </a:bodyPr>
          <a:lstStyle/>
          <a:p>
            <a:pPr>
              <a:lnSpc>
                <a:spcPct val="150000"/>
              </a:lnSpc>
            </a:pPr>
            <a:r>
              <a:rPr lang="en-US" altLang="zh-CN" sz="2000">
                <a:solidFill>
                  <a:srgbClr val="231F20"/>
                </a:solidFill>
                <a:effectLst/>
                <a:latin typeface="Arial" panose="020B0604020202020204" pitchFamily="34" charset="0"/>
                <a:ea typeface="微软雅黑" panose="020B0503020204020204" charset="-122"/>
                <a:cs typeface="Arial" panose="020B0604020202020204" pitchFamily="34" charset="0"/>
              </a:rPr>
              <a:t>In the future, we will further study the coordinated implementation of meta-VQA </a:t>
            </a:r>
            <a:r>
              <a:rPr lang="en-US" altLang="zh-CN" sz="2000" b="1">
                <a:solidFill>
                  <a:srgbClr val="FF0000"/>
                </a:solidFill>
                <a:effectLst/>
                <a:latin typeface="Arial" panose="020B0604020202020204" pitchFamily="34" charset="0"/>
                <a:ea typeface="微软雅黑" panose="020B0503020204020204" charset="-122"/>
                <a:cs typeface="Arial" panose="020B0604020202020204" pitchFamily="34" charset="0"/>
              </a:rPr>
              <a:t>distributed multiquantum devices</a:t>
            </a:r>
            <a:r>
              <a:rPr lang="en-US" altLang="zh-CN" sz="2000">
                <a:solidFill>
                  <a:srgbClr val="231F20"/>
                </a:solidFill>
                <a:effectLst/>
                <a:latin typeface="Arial" panose="020B0604020202020204" pitchFamily="34" charset="0"/>
                <a:ea typeface="微软雅黑" panose="020B0503020204020204" charset="-122"/>
                <a:cs typeface="Arial" panose="020B0604020202020204" pitchFamily="34" charset="0"/>
              </a:rPr>
              <a:t>, which may inspire investigations in the field of secure QML.</a:t>
            </a:r>
            <a:endParaRPr lang="zh-CN" altLang="en-US" sz="2000">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2374" y="1960245"/>
            <a:ext cx="12748565" cy="2525451"/>
            <a:chOff x="1522095" y="1960245"/>
            <a:chExt cx="9527981" cy="2525451"/>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818014" y="2154890"/>
              <a:ext cx="8555970" cy="1305165"/>
            </a:xfrm>
            <a:prstGeom prst="rect">
              <a:avLst/>
            </a:prstGeom>
            <a:noFill/>
          </p:spPr>
          <p:txBody>
            <a:bodyPr wrap="square" rtlCol="0" anchor="ctr">
              <a:spAutoFit/>
            </a:bodyPr>
            <a:lstStyle/>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Towards provably efficient quantum</a:t>
              </a:r>
              <a:endParaRPr lang="en-US" altLang="zh-CN" sz="2800" b="1">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algorithms for large-scale machinelearning models</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7636" y="3654699"/>
              <a:ext cx="9362440" cy="830997"/>
            </a:xfrm>
            <a:prstGeom prst="rect">
              <a:avLst/>
            </a:prstGeom>
            <a:noFill/>
          </p:spPr>
          <p:txBody>
            <a:bodyPr wrap="square" rtlCol="0">
              <a:spAutoFit/>
            </a:bodyPr>
            <a:lstStyle/>
            <a:p>
              <a:r>
                <a:rPr lang="en-US" altLang="zh-CN" sz="1600">
                  <a:solidFill>
                    <a:schemeClr val="bg1"/>
                  </a:solidFill>
                  <a:latin typeface="Arial" panose="020B0604020202020204" pitchFamily="34" charset="0"/>
                  <a:cs typeface="Arial" panose="020B0604020202020204" pitchFamily="34" charset="0"/>
                </a:rPr>
                <a:t>Junyu Liu, Minzhao Liu, Jin-Peng Liu, Ziyu Ye</a:t>
              </a:r>
              <a:endParaRPr lang="en-US" altLang="zh-CN" sz="1600">
                <a:solidFill>
                  <a:schemeClr val="bg1"/>
                </a:solidFill>
                <a:latin typeface="Arial" panose="020B0604020202020204" pitchFamily="34" charset="0"/>
                <a:cs typeface="Arial" panose="020B0604020202020204" pitchFamily="34" charset="0"/>
              </a:endParaRPr>
            </a:p>
            <a:p>
              <a:r>
                <a:rPr lang="en-US" altLang="zh-CN" sz="1600">
                  <a:solidFill>
                    <a:schemeClr val="bg1"/>
                  </a:solidFill>
                  <a:latin typeface="Arial" panose="020B0604020202020204" pitchFamily="34" charset="0"/>
                  <a:cs typeface="Arial" panose="020B0604020202020204" pitchFamily="34" charset="0"/>
                </a:rPr>
                <a:t>,</a:t>
              </a:r>
              <a:endParaRPr lang="en-US" altLang="zh-CN" sz="1600">
                <a:solidFill>
                  <a:schemeClr val="bg1"/>
                </a:solidFill>
                <a:latin typeface="Arial" panose="020B0604020202020204" pitchFamily="34" charset="0"/>
                <a:cs typeface="Arial" panose="020B0604020202020204" pitchFamily="34" charset="0"/>
              </a:endParaRPr>
            </a:p>
            <a:p>
              <a:r>
                <a:rPr lang="en-US" altLang="zh-CN" sz="1600">
                  <a:solidFill>
                    <a:schemeClr val="bg1"/>
                  </a:solidFill>
                  <a:latin typeface="Arial" panose="020B0604020202020204" pitchFamily="34" charset="0"/>
                  <a:cs typeface="Arial" panose="020B0604020202020204" pitchFamily="34" charset="0"/>
                </a:rPr>
                <a:t>Yunfei Wang12, Yuri Alexeev2,3,8, Jens Eisert 13 &amp; Liang Jiang</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596014"/>
            <a:ext cx="11648124" cy="1117600"/>
            <a:chOff x="623" y="7327"/>
            <a:chExt cx="15962" cy="1760"/>
          </a:xfrm>
        </p:grpSpPr>
        <p:sp>
          <p:nvSpPr>
            <p:cNvPr id="12" name="文本框 11"/>
            <p:cNvSpPr txBox="1"/>
            <p:nvPr/>
          </p:nvSpPr>
          <p:spPr>
            <a:xfrm>
              <a:off x="623" y="7327"/>
              <a:ext cx="15962" cy="582"/>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Published in: </a:t>
              </a:r>
              <a:r>
                <a:rPr lang="en-US" altLang="zh-CN">
                  <a:latin typeface="Arial" panose="020B0604020202020204" pitchFamily="34" charset="0"/>
                  <a:cs typeface="Arial" panose="020B0604020202020204" pitchFamily="34" charset="0"/>
                </a:rPr>
                <a:t>Nature Communication</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623" y="8507"/>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a:t>
              </a:r>
              <a:r>
                <a:rPr lang="en-US" altLang="zh-CN">
                  <a:latin typeface="-apple-system"/>
                  <a:cs typeface="Arial" panose="020B0604020202020204" pitchFamily="34" charset="0"/>
                </a:rPr>
                <a:t>2024</a:t>
              </a:r>
              <a:endParaRPr lang="en-US" altLang="zh-CN"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194275" y="1088933"/>
            <a:ext cx="11805725" cy="5027017"/>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endParaRPr lang="en-US" altLang="zh-CN" b="1">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a:solidFill>
                  <a:srgbClr val="000000"/>
                </a:solidFill>
                <a:latin typeface="Arial" panose="020B0604020202020204" pitchFamily="34" charset="0"/>
                <a:cs typeface="Arial" panose="020B0604020202020204" pitchFamily="34" charset="0"/>
              </a:rPr>
              <a:t>In this work, we show that </a:t>
            </a:r>
            <a:r>
              <a:rPr lang="en-US" altLang="zh-CN" b="1">
                <a:solidFill>
                  <a:srgbClr val="FF0000"/>
                </a:solidFill>
                <a:latin typeface="Arial" panose="020B0604020202020204" pitchFamily="34" charset="0"/>
                <a:cs typeface="Arial" panose="020B0604020202020204" pitchFamily="34" charset="0"/>
              </a:rPr>
              <a:t>quantum computing</a:t>
            </a:r>
            <a:r>
              <a:rPr lang="en-US" altLang="zh-CN">
                <a:solidFill>
                  <a:srgbClr val="000000"/>
                </a:solidFill>
                <a:latin typeface="Arial" panose="020B0604020202020204" pitchFamily="34" charset="0"/>
                <a:cs typeface="Arial" panose="020B0604020202020204" pitchFamily="34" charset="0"/>
              </a:rPr>
              <a:t> could possibly provide provably efficient resolutions for generic </a:t>
            </a:r>
            <a:r>
              <a:rPr lang="en-US" altLang="zh-CN" b="1">
                <a:solidFill>
                  <a:srgbClr val="FF0000"/>
                </a:solidFill>
                <a:latin typeface="Arial" panose="020B0604020202020204" pitchFamily="34" charset="0"/>
                <a:cs typeface="Arial" panose="020B0604020202020204" pitchFamily="34" charset="0"/>
              </a:rPr>
              <a:t>stochastic gradient descent algorithms</a:t>
            </a:r>
            <a:r>
              <a:rPr lang="en-US" altLang="zh-CN">
                <a:solidFill>
                  <a:srgbClr val="000000"/>
                </a:solidFill>
                <a:latin typeface="Arial" panose="020B0604020202020204" pitchFamily="34" charset="0"/>
                <a:cs typeface="Arial" panose="020B0604020202020204" pitchFamily="34" charset="0"/>
              </a:rPr>
              <a:t>. In practice, we benchmark instances of </a:t>
            </a:r>
            <a:r>
              <a:rPr lang="en-US" altLang="zh-CN" b="1">
                <a:solidFill>
                  <a:srgbClr val="FF0000"/>
                </a:solidFill>
                <a:latin typeface="Arial" panose="020B0604020202020204" pitchFamily="34" charset="0"/>
                <a:cs typeface="Arial" panose="020B0604020202020204" pitchFamily="34" charset="0"/>
              </a:rPr>
              <a:t>large machine learning </a:t>
            </a:r>
            <a:r>
              <a:rPr lang="en-US" altLang="zh-CN">
                <a:solidFill>
                  <a:srgbClr val="000000"/>
                </a:solidFill>
                <a:latin typeface="Arial" panose="020B0604020202020204" pitchFamily="34" charset="0"/>
                <a:cs typeface="Arial" panose="020B0604020202020204" pitchFamily="34" charset="0"/>
              </a:rPr>
              <a:t>models from 7 million to 103 million parameters. We find in the context of sparse training, a quantum enhancement is possible at the early stage of learning after model pruning, motivating a sparse parameter download and re-upload scheme.</a:t>
            </a:r>
            <a:endParaRPr lang="en-US" altLang="zh-CN" sz="1800">
              <a:solidFill>
                <a:srgbClr val="000000"/>
              </a:solidFill>
              <a:latin typeface="Arial" panose="020B0604020202020204" pitchFamily="34" charset="0"/>
              <a:ea typeface="微软雅黑" panose="020B0503020204020204" charset="-122"/>
              <a:cs typeface="Arial" panose="020B0604020202020204" pitchFamily="34" charset="0"/>
            </a:endParaRPr>
          </a:p>
          <a:p>
            <a:pPr indent="457200">
              <a:lnSpc>
                <a:spcPct val="150000"/>
              </a:lnSpc>
            </a:pPr>
            <a:r>
              <a:rPr lang="en-US" altLang="zh-CN" sz="1800" b="1">
                <a:latin typeface="Arial" panose="020B0604020202020204" pitchFamily="34" charset="0"/>
                <a:ea typeface="微软雅黑" panose="020B0503020204020204" charset="-122"/>
                <a:cs typeface="Arial" panose="020B0604020202020204" pitchFamily="34" charset="0"/>
              </a:rPr>
              <a:t>Method:</a:t>
            </a:r>
            <a:endParaRPr lang="en-US" altLang="zh-CN" b="1">
              <a:latin typeface="Arial" panose="020B0604020202020204" pitchFamily="34" charset="0"/>
              <a:ea typeface="微软雅黑" panose="020B0503020204020204" charset="-122"/>
              <a:cs typeface="Arial" panose="020B0604020202020204" pitchFamily="34" charset="0"/>
            </a:endParaRPr>
          </a:p>
          <a:p>
            <a:pPr>
              <a:lnSpc>
                <a:spcPct val="150000"/>
              </a:lnSpc>
            </a:pPr>
            <a:r>
              <a:rPr lang="en-US" altLang="zh-CN">
                <a:latin typeface="Arial" panose="020B0604020202020204" pitchFamily="34" charset="0"/>
                <a:ea typeface="微软雅黑" panose="020B0503020204020204" charset="-122"/>
                <a:cs typeface="Arial" panose="020B0604020202020204" pitchFamily="34" charset="0"/>
              </a:rPr>
              <a:t>         This paper Linearization using </a:t>
            </a:r>
            <a:r>
              <a:rPr lang="en-US" altLang="zh-CN" b="1">
                <a:solidFill>
                  <a:srgbClr val="FF0000"/>
                </a:solidFill>
                <a:latin typeface="Arial" panose="020B0604020202020204" pitchFamily="34" charset="0"/>
                <a:ea typeface="微软雅黑" panose="020B0503020204020204" charset="-122"/>
                <a:cs typeface="Arial" panose="020B0604020202020204" pitchFamily="34" charset="0"/>
              </a:rPr>
              <a:t>quantum Carleman linearization method </a:t>
            </a:r>
            <a:r>
              <a:rPr lang="en-US" altLang="zh-CN">
                <a:latin typeface="Arial" panose="020B0604020202020204" pitchFamily="34" charset="0"/>
                <a:ea typeface="微软雅黑" panose="020B0503020204020204" charset="-122"/>
                <a:cs typeface="Arial" panose="020B0604020202020204" pitchFamily="34" charset="0"/>
              </a:rPr>
              <a:t>to linearization the nonlinear gradient descent process to an infinite-dimensional system of linear equations, followed by truncation to accommodate the solution of digital quantum systems. Afterwards, a variant of the </a:t>
            </a:r>
            <a:r>
              <a:rPr lang="en-US" altLang="zh-CN" b="1">
                <a:solidFill>
                  <a:srgbClr val="FF0000"/>
                </a:solidFill>
                <a:latin typeface="Arial" panose="020B0604020202020204" pitchFamily="34" charset="0"/>
                <a:ea typeface="微软雅黑" panose="020B0503020204020204" charset="-122"/>
                <a:cs typeface="Arial" panose="020B0604020202020204" pitchFamily="34" charset="0"/>
              </a:rPr>
              <a:t>HHL algorithm is used to solve the matrix inverse problem after linearization</a:t>
            </a:r>
            <a:r>
              <a:rPr lang="en-US" altLang="zh-CN">
                <a:latin typeface="Arial" panose="020B0604020202020204" pitchFamily="34" charset="0"/>
                <a:ea typeface="微软雅黑" panose="020B0503020204020204" charset="-122"/>
                <a:cs typeface="Arial" panose="020B0604020202020204" pitchFamily="34" charset="0"/>
              </a:rPr>
              <a:t>, thus enabling the solution of gradient descent dynamics on a quantum computer.</a:t>
            </a:r>
            <a:endParaRPr lang="en-US" altLang="zh-CN" dirty="0">
              <a:latin typeface="Arial" panose="020B0604020202020204" pitchFamily="34" charset="0"/>
              <a:cs typeface="Arial" panose="020B060402020202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264000" y="1053000"/>
            <a:ext cx="7944959" cy="4277322"/>
          </a:xfrm>
          <a:prstGeom prst="rect">
            <a:avLst/>
          </a:prstGeom>
        </p:spPr>
      </p:pic>
      <p:sp>
        <p:nvSpPr>
          <p:cNvPr id="7" name="文本框 6"/>
          <p:cNvSpPr txBox="1"/>
          <p:nvPr/>
        </p:nvSpPr>
        <p:spPr>
          <a:xfrm>
            <a:off x="8400000" y="1413000"/>
            <a:ext cx="3877985" cy="369332"/>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注：量子计算的</a:t>
            </a:r>
            <a:r>
              <a:rPr lang="zh-CN" altLang="en-US" b="1">
                <a:solidFill>
                  <a:srgbClr val="FF0000"/>
                </a:solidFill>
                <a:latin typeface="微软雅黑" panose="020B0503020204020204" charset="-122"/>
                <a:ea typeface="微软雅黑" panose="020B0503020204020204" charset="-122"/>
              </a:rPr>
              <a:t>时间复杂度</a:t>
            </a:r>
            <a:r>
              <a:rPr lang="zh-CN" altLang="en-US" b="1">
                <a:latin typeface="微软雅黑" panose="020B0503020204020204" charset="-122"/>
                <a:ea typeface="微软雅黑" panose="020B0503020204020204" charset="-122"/>
              </a:rPr>
              <a:t>上界定理</a:t>
            </a:r>
            <a:endParaRPr lang="zh-CN" altLang="en-US" b="1">
              <a:latin typeface="微软雅黑" panose="020B0503020204020204" charset="-122"/>
              <a:ea typeface="微软雅黑" panose="020B0503020204020204"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6" name="文本框 5"/>
          <p:cNvSpPr txBox="1"/>
          <p:nvPr/>
        </p:nvSpPr>
        <p:spPr>
          <a:xfrm>
            <a:off x="264000" y="909000"/>
            <a:ext cx="6141944" cy="461665"/>
          </a:xfrm>
          <a:prstGeom prst="rect">
            <a:avLst/>
          </a:prstGeom>
          <a:noFill/>
        </p:spPr>
        <p:txBody>
          <a:bodyPr wrap="square">
            <a:spAutoFit/>
          </a:bodyPr>
          <a:lstStyle/>
          <a:p>
            <a:r>
              <a:rPr lang="en-US" altLang="zh-CN" sz="2400">
                <a:latin typeface="Arial Unicode MS" panose="020B0604020202020204" charset="-122"/>
                <a:ea typeface="Arial Unicode MS" panose="020B0604020202020204" charset="-122"/>
                <a:cs typeface="Arial Unicode MS" panose="020B0604020202020204" charset="-122"/>
              </a:rPr>
              <a:t>(1)</a:t>
            </a:r>
            <a:r>
              <a:rPr lang="zh-CN" altLang="en-US" sz="2400">
                <a:latin typeface="Arial Unicode MS" panose="020B0604020202020204" charset="-122"/>
                <a:ea typeface="Arial Unicode MS" panose="020B0604020202020204" charset="-122"/>
                <a:cs typeface="Arial Unicode MS" panose="020B0604020202020204" charset="-122"/>
              </a:rPr>
              <a:t> Nonlinear stochastic gradient descent</a:t>
            </a:r>
            <a:endParaRPr lang="zh-CN" altLang="en-US" sz="2400">
              <a:latin typeface="Arial Unicode MS" panose="020B0604020202020204" charset="-122"/>
              <a:ea typeface="Arial Unicode MS" panose="020B0604020202020204" charset="-122"/>
              <a:cs typeface="Arial Unicode MS" panose="020B0604020202020204" charset="-122"/>
            </a:endParaRPr>
          </a:p>
        </p:txBody>
      </p:sp>
      <p:pic>
        <p:nvPicPr>
          <p:cNvPr id="8" name="图片 7"/>
          <p:cNvPicPr>
            <a:picLocks noChangeAspect="1"/>
          </p:cNvPicPr>
          <p:nvPr/>
        </p:nvPicPr>
        <p:blipFill>
          <a:blip r:embed="rId1"/>
          <a:stretch>
            <a:fillRect/>
          </a:stretch>
        </p:blipFill>
        <p:spPr>
          <a:xfrm>
            <a:off x="264000" y="1333344"/>
            <a:ext cx="6658904" cy="1362265"/>
          </a:xfrm>
          <a:prstGeom prst="rect">
            <a:avLst/>
          </a:prstGeom>
        </p:spPr>
      </p:pic>
      <p:pic>
        <p:nvPicPr>
          <p:cNvPr id="10" name="图片 9"/>
          <p:cNvPicPr>
            <a:picLocks noChangeAspect="1"/>
          </p:cNvPicPr>
          <p:nvPr/>
        </p:nvPicPr>
        <p:blipFill>
          <a:blip r:embed="rId2"/>
          <a:stretch>
            <a:fillRect/>
          </a:stretch>
        </p:blipFill>
        <p:spPr>
          <a:xfrm>
            <a:off x="1128000" y="3391246"/>
            <a:ext cx="3961848" cy="2923127"/>
          </a:xfrm>
          <a:prstGeom prst="rect">
            <a:avLst/>
          </a:prstGeom>
        </p:spPr>
      </p:pic>
      <p:sp>
        <p:nvSpPr>
          <p:cNvPr id="11" name="文本框 10"/>
          <p:cNvSpPr txBox="1"/>
          <p:nvPr/>
        </p:nvSpPr>
        <p:spPr>
          <a:xfrm>
            <a:off x="264000" y="3119309"/>
            <a:ext cx="6141944" cy="461665"/>
          </a:xfrm>
          <a:prstGeom prst="rect">
            <a:avLst/>
          </a:prstGeom>
          <a:noFill/>
        </p:spPr>
        <p:txBody>
          <a:bodyPr wrap="square">
            <a:spAutoFit/>
          </a:bodyPr>
          <a:lstStyle/>
          <a:p>
            <a:r>
              <a:rPr lang="en-US" altLang="zh-CN" sz="2400">
                <a:latin typeface="Arial Unicode MS" panose="020B0604020202020204" charset="-122"/>
                <a:ea typeface="Arial Unicode MS" panose="020B0604020202020204" charset="-122"/>
                <a:cs typeface="Arial Unicode MS" panose="020B0604020202020204" charset="-122"/>
              </a:rPr>
              <a:t>(2)</a:t>
            </a:r>
            <a:r>
              <a:rPr lang="zh-CN" altLang="en-US" sz="2400">
                <a:latin typeface="Arial Unicode MS" panose="020B0604020202020204" charset="-122"/>
                <a:ea typeface="Arial Unicode MS" panose="020B0604020202020204" charset="-122"/>
                <a:cs typeface="Arial Unicode MS" panose="020B0604020202020204" charset="-122"/>
              </a:rPr>
              <a:t> </a:t>
            </a:r>
            <a:r>
              <a:rPr lang="en-US" altLang="zh-CN" sz="2400">
                <a:latin typeface="Arial Unicode MS" panose="020B0604020202020204" charset="-122"/>
                <a:ea typeface="Arial Unicode MS" panose="020B0604020202020204" charset="-122"/>
                <a:cs typeface="Arial Unicode MS" panose="020B0604020202020204" charset="-122"/>
              </a:rPr>
              <a:t>quantum Carleman linearization</a:t>
            </a:r>
            <a:endParaRPr lang="zh-CN" altLang="en-US" sz="2400">
              <a:latin typeface="Arial Unicode MS" panose="020B0604020202020204" charset="-122"/>
              <a:ea typeface="Arial Unicode MS" panose="020B0604020202020204" charset="-122"/>
              <a:cs typeface="Arial Unicode MS" panose="020B0604020202020204" charset="-122"/>
            </a:endParaRPr>
          </a:p>
        </p:txBody>
      </p:sp>
      <p:pic>
        <p:nvPicPr>
          <p:cNvPr id="13" name="图片 12"/>
          <p:cNvPicPr>
            <a:picLocks noChangeAspect="1"/>
          </p:cNvPicPr>
          <p:nvPr/>
        </p:nvPicPr>
        <p:blipFill>
          <a:blip r:embed="rId3"/>
          <a:stretch>
            <a:fillRect/>
          </a:stretch>
        </p:blipFill>
        <p:spPr>
          <a:xfrm>
            <a:off x="6121366" y="4162392"/>
            <a:ext cx="5684359" cy="1849418"/>
          </a:xfrm>
          <a:prstGeom prst="rect">
            <a:avLst/>
          </a:prstGeom>
        </p:spPr>
      </p:pic>
      <p:sp>
        <p:nvSpPr>
          <p:cNvPr id="14" name="箭头: 右 13"/>
          <p:cNvSpPr/>
          <p:nvPr/>
        </p:nvSpPr>
        <p:spPr>
          <a:xfrm>
            <a:off x="5155301" y="4890241"/>
            <a:ext cx="915334"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nvSpPr>
        <p:spPr>
          <a:xfrm>
            <a:off x="2856000" y="2695608"/>
            <a:ext cx="288000" cy="4243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786057" y="2925000"/>
            <a:ext cx="6141944" cy="92333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注：</a:t>
            </a:r>
            <a:r>
              <a:rPr lang="zh-CN" altLang="en-US" b="1" i="0">
                <a:effectLst/>
                <a:latin typeface="微软雅黑" panose="020B0503020204020204" charset="-122"/>
                <a:ea typeface="微软雅黑" panose="020B0503020204020204" charset="-122"/>
              </a:rPr>
              <a:t> </a:t>
            </a:r>
            <a:r>
              <a:rPr lang="en-US" altLang="zh-CN" b="1" i="0">
                <a:solidFill>
                  <a:srgbClr val="FF0000"/>
                </a:solidFill>
                <a:effectLst/>
                <a:latin typeface="微软雅黑" panose="020B0503020204020204" charset="-122"/>
                <a:ea typeface="微软雅黑" panose="020B0503020204020204" charset="-122"/>
              </a:rPr>
              <a:t>HHL</a:t>
            </a:r>
            <a:r>
              <a:rPr lang="zh-CN" altLang="en-US" b="1" i="0">
                <a:solidFill>
                  <a:srgbClr val="FF0000"/>
                </a:solidFill>
                <a:effectLst/>
                <a:latin typeface="微软雅黑" panose="020B0503020204020204" charset="-122"/>
                <a:ea typeface="微软雅黑" panose="020B0503020204020204" charset="-122"/>
              </a:rPr>
              <a:t>算法</a:t>
            </a:r>
            <a:r>
              <a:rPr lang="zh-CN" altLang="en-US" b="1" i="0">
                <a:effectLst/>
                <a:latin typeface="微软雅黑" panose="020B0503020204020204" charset="-122"/>
                <a:ea typeface="微软雅黑" panose="020B0503020204020204" charset="-122"/>
              </a:rPr>
              <a:t>是一种用于求解线性方程组的量子算法。即</a:t>
            </a:r>
            <a:r>
              <a:rPr lang="zh-CN" altLang="en-US" b="1">
                <a:latin typeface="微软雅黑" panose="020B0503020204020204" charset="-122"/>
                <a:ea typeface="微软雅黑" panose="020B0503020204020204" charset="-122"/>
              </a:rPr>
              <a:t>在定理</a:t>
            </a:r>
            <a:r>
              <a:rPr lang="en-US" altLang="zh-CN" b="1">
                <a:latin typeface="微软雅黑" panose="020B0503020204020204" charset="-122"/>
                <a:ea typeface="微软雅黑" panose="020B0503020204020204" charset="-122"/>
              </a:rPr>
              <a:t>1</a:t>
            </a:r>
            <a:r>
              <a:rPr lang="zh-CN" altLang="en-US" b="1">
                <a:latin typeface="微软雅黑" panose="020B0503020204020204" charset="-122"/>
                <a:ea typeface="微软雅黑" panose="020B0503020204020204" charset="-122"/>
              </a:rPr>
              <a:t>的基础上，可以保证在时间复杂度</a:t>
            </a:r>
            <a:endParaRPr lang="en-US" altLang="zh-CN" b="1">
              <a:latin typeface="微软雅黑" panose="020B0503020204020204" charset="-122"/>
              <a:ea typeface="微软雅黑" panose="020B0503020204020204" charset="-122"/>
            </a:endParaRPr>
          </a:p>
          <a:p>
            <a:r>
              <a:rPr lang="zh-CN" altLang="en-US" b="1">
                <a:latin typeface="微软雅黑" panose="020B0503020204020204" charset="-122"/>
                <a:ea typeface="微软雅黑" panose="020B0503020204020204" charset="-122"/>
              </a:rPr>
              <a:t>下实现求解 </a:t>
            </a:r>
            <a:r>
              <a:rPr lang="en-US" altLang="zh-CN" b="1">
                <a:latin typeface="微软雅黑" panose="020B0503020204020204" charset="-122"/>
                <a:ea typeface="微软雅黑" panose="020B0503020204020204" charset="-122"/>
              </a:rPr>
              <a:t>n×n </a:t>
            </a:r>
            <a:r>
              <a:rPr lang="zh-CN" altLang="en-US" b="1">
                <a:latin typeface="微软雅黑" panose="020B0503020204020204" charset="-122"/>
                <a:ea typeface="微软雅黑" panose="020B0503020204020204" charset="-122"/>
              </a:rPr>
              <a:t>稀疏矩阵的逆问题。</a:t>
            </a:r>
            <a:endParaRPr lang="zh-CN" altLang="en-US" b="1">
              <a:latin typeface="微软雅黑" panose="020B0503020204020204" charset="-122"/>
              <a:ea typeface="微软雅黑" panose="020B0503020204020204" charset="-122"/>
            </a:endParaRPr>
          </a:p>
        </p:txBody>
      </p:sp>
      <p:pic>
        <p:nvPicPr>
          <p:cNvPr id="18" name="图片 17"/>
          <p:cNvPicPr>
            <a:picLocks noChangeAspect="1"/>
          </p:cNvPicPr>
          <p:nvPr/>
        </p:nvPicPr>
        <p:blipFill>
          <a:blip r:embed="rId4"/>
          <a:stretch>
            <a:fillRect/>
          </a:stretch>
        </p:blipFill>
        <p:spPr>
          <a:xfrm>
            <a:off x="10165456" y="3260549"/>
            <a:ext cx="1793370" cy="310782"/>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6" name="图片 5"/>
          <p:cNvPicPr>
            <a:picLocks noChangeAspect="1"/>
          </p:cNvPicPr>
          <p:nvPr/>
        </p:nvPicPr>
        <p:blipFill>
          <a:blip r:embed="rId1"/>
          <a:stretch>
            <a:fillRect/>
          </a:stretch>
        </p:blipFill>
        <p:spPr>
          <a:xfrm>
            <a:off x="624000" y="796090"/>
            <a:ext cx="4896000" cy="5672770"/>
          </a:xfrm>
          <a:prstGeom prst="rect">
            <a:avLst/>
          </a:prstGeom>
        </p:spPr>
      </p:pic>
      <p:sp>
        <p:nvSpPr>
          <p:cNvPr id="10" name="文本框 9"/>
          <p:cNvSpPr txBox="1"/>
          <p:nvPr/>
        </p:nvSpPr>
        <p:spPr>
          <a:xfrm>
            <a:off x="6027643" y="750598"/>
            <a:ext cx="6141944" cy="2308324"/>
          </a:xfrm>
          <a:prstGeom prst="rect">
            <a:avLst/>
          </a:prstGeom>
          <a:noFill/>
        </p:spPr>
        <p:txBody>
          <a:bodyPr wrap="square">
            <a:spAutoFit/>
          </a:bodyPr>
          <a:lstStyle/>
          <a:p>
            <a:pPr>
              <a:buNone/>
            </a:pPr>
            <a:r>
              <a:rPr lang="en-US" altLang="zh-CN" sz="1800">
                <a:solidFill>
                  <a:srgbClr val="000000"/>
                </a:solidFill>
                <a:effectLst/>
                <a:latin typeface="Arial Unicode MS" panose="020B0604020202020204" charset="-122"/>
                <a:ea typeface="Arial Unicode MS" panose="020B0604020202020204" charset="-122"/>
                <a:cs typeface="Arial Unicode MS" panose="020B0604020202020204" charset="-122"/>
              </a:rPr>
              <a:t>First, we study a model with </a:t>
            </a:r>
            <a:r>
              <a:rPr lang="en-US" altLang="zh-CN" sz="1800" b="1">
                <a:solidFill>
                  <a:srgbClr val="FF0000"/>
                </a:solidFill>
                <a:effectLst/>
                <a:latin typeface="Arial Unicode MS" panose="020B0604020202020204" charset="-122"/>
                <a:ea typeface="Arial Unicode MS" panose="020B0604020202020204" charset="-122"/>
                <a:cs typeface="Arial Unicode MS" panose="020B0604020202020204" charset="-122"/>
              </a:rPr>
              <a:t>7 million trainable parameters</a:t>
            </a:r>
            <a:r>
              <a:rPr lang="en-US" altLang="zh-CN" sz="1800">
                <a:solidFill>
                  <a:srgbClr val="000000"/>
                </a:solidFill>
                <a:effectLst/>
                <a:latin typeface="Arial Unicode MS" panose="020B0604020202020204" charset="-122"/>
                <a:ea typeface="Arial Unicode MS" panose="020B0604020202020204" charset="-122"/>
                <a:cs typeface="Arial Unicode MS" panose="020B0604020202020204" charset="-122"/>
              </a:rPr>
              <a:t> trained to distinguish images of 100 classes. We first pre-train the neural network, use the largest 10% of learned parameters for initialization, and use the quantum ODE system to obtain a sparse output model. We record the </a:t>
            </a:r>
            <a:r>
              <a:rPr lang="en-US" altLang="zh-CN" sz="1800" b="1">
                <a:solidFill>
                  <a:srgbClr val="FF0000"/>
                </a:solidFill>
                <a:effectLst/>
                <a:latin typeface="Arial Unicode MS" panose="020B0604020202020204" charset="-122"/>
                <a:ea typeface="Arial Unicode MS" panose="020B0604020202020204" charset="-122"/>
                <a:cs typeface="Arial Unicode MS" panose="020B0604020202020204" charset="-122"/>
              </a:rPr>
              <a:t>Hessian spectra </a:t>
            </a:r>
            <a:r>
              <a:rPr lang="en-US" altLang="zh-CN" sz="1800">
                <a:solidFill>
                  <a:srgbClr val="000000"/>
                </a:solidFill>
                <a:effectLst/>
                <a:latin typeface="Arial Unicode MS" panose="020B0604020202020204" charset="-122"/>
                <a:ea typeface="Arial Unicode MS" panose="020B0604020202020204" charset="-122"/>
                <a:cs typeface="Arial Unicode MS" panose="020B0604020202020204" charset="-122"/>
              </a:rPr>
              <a:t>during sparse training, allowing us to track the evolution of an error bound related quantity, given by</a:t>
            </a:r>
            <a:r>
              <a:rPr lang="zh-CN" altLang="en-US" sz="1800">
                <a:solidFill>
                  <a:srgbClr val="000000"/>
                </a:solidFill>
                <a:effectLst/>
                <a:latin typeface="Arial Unicode MS" panose="020B0604020202020204" charset="-122"/>
                <a:ea typeface="Arial Unicode MS" panose="020B0604020202020204" charset="-122"/>
                <a:cs typeface="Arial Unicode MS" panose="020B0604020202020204" charset="-122"/>
              </a:rPr>
              <a:t>：</a:t>
            </a:r>
            <a:endParaRPr lang="zh-CN" altLang="en-US">
              <a:latin typeface="Arial Unicode MS" panose="020B0604020202020204" charset="-122"/>
              <a:ea typeface="Arial Unicode MS" panose="020B0604020202020204" charset="-122"/>
              <a:cs typeface="Arial Unicode MS" panose="020B0604020202020204" charset="-122"/>
            </a:endParaRPr>
          </a:p>
        </p:txBody>
      </p:sp>
      <p:pic>
        <p:nvPicPr>
          <p:cNvPr id="12" name="图片 11"/>
          <p:cNvPicPr>
            <a:picLocks noChangeAspect="1"/>
          </p:cNvPicPr>
          <p:nvPr/>
        </p:nvPicPr>
        <p:blipFill>
          <a:blip r:embed="rId2"/>
          <a:stretch>
            <a:fillRect/>
          </a:stretch>
        </p:blipFill>
        <p:spPr>
          <a:xfrm>
            <a:off x="5902862" y="3049846"/>
            <a:ext cx="5961492" cy="2987743"/>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264000" y="980999"/>
            <a:ext cx="11736000" cy="3096001"/>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451882" y="1197000"/>
            <a:ext cx="11357425" cy="2343655"/>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sz="2000" b="0" i="0">
                <a:effectLst/>
                <a:ea typeface="微软雅黑" panose="020B0503020204020204" charset="-122"/>
              </a:rPr>
              <a:t>This paper presents a quantum algorithm designed to </a:t>
            </a:r>
            <a:r>
              <a:rPr lang="en-US" altLang="zh-CN" sz="2000" b="0" i="0">
                <a:solidFill>
                  <a:srgbClr val="FF0000"/>
                </a:solidFill>
                <a:effectLst/>
                <a:ea typeface="微软雅黑" panose="020B0503020204020204" charset="-122"/>
              </a:rPr>
              <a:t>enhance the efficiency of large-scale machine learning models</a:t>
            </a:r>
            <a:r>
              <a:rPr lang="en-US" altLang="zh-CN" sz="2000" b="0" i="0">
                <a:effectLst/>
                <a:ea typeface="微软雅黑" panose="020B0503020204020204" charset="-122"/>
              </a:rPr>
              <a:t>. First demonstrate quantum computing can potentially provide efficient solutions for </a:t>
            </a:r>
            <a:r>
              <a:rPr lang="en-US" altLang="zh-CN" sz="2000" b="1" i="0">
                <a:solidFill>
                  <a:srgbClr val="FF0000"/>
                </a:solidFill>
                <a:effectLst/>
                <a:ea typeface="微软雅黑" panose="020B0503020204020204" charset="-122"/>
              </a:rPr>
              <a:t>gradient descent algorithms</a:t>
            </a:r>
            <a:r>
              <a:rPr lang="en-US" altLang="zh-CN" sz="2000" b="0" i="0">
                <a:effectLst/>
                <a:ea typeface="微软雅黑" panose="020B0503020204020204" charset="-122"/>
              </a:rPr>
              <a:t>. This is achieved by leveraging </a:t>
            </a:r>
            <a:r>
              <a:rPr lang="en-US" altLang="zh-CN" sz="2000" b="1" i="0">
                <a:solidFill>
                  <a:srgbClr val="FF0000"/>
                </a:solidFill>
                <a:effectLst/>
                <a:ea typeface="微软雅黑" panose="020B0503020204020204" charset="-122"/>
              </a:rPr>
              <a:t>quantum Carleman linearization </a:t>
            </a:r>
            <a:r>
              <a:rPr lang="en-US" altLang="zh-CN" sz="2000" b="0" i="0">
                <a:effectLst/>
                <a:ea typeface="微软雅黑" panose="020B0503020204020204" charset="-122"/>
              </a:rPr>
              <a:t>to convert the non-linear gradient descent process into a linear system, which can then be solved using </a:t>
            </a:r>
            <a:r>
              <a:rPr lang="en-US" altLang="zh-CN" sz="2000" b="1" i="0">
                <a:solidFill>
                  <a:srgbClr val="FF0000"/>
                </a:solidFill>
                <a:effectLst/>
                <a:ea typeface="微软雅黑" panose="020B0503020204020204" charset="-122"/>
              </a:rPr>
              <a:t>quantum linear system solvers </a:t>
            </a:r>
            <a:r>
              <a:rPr lang="en-US" altLang="zh-CN" sz="2000" b="0" i="0">
                <a:effectLst/>
                <a:ea typeface="微软雅黑" panose="020B0503020204020204" charset="-122"/>
              </a:rPr>
              <a:t>like the HHL algorithm. </a:t>
            </a:r>
            <a:endParaRPr lang="en-US" altLang="zh-CN" sz="2000" dirty="0">
              <a:ea typeface="微软雅黑" panose="020B0503020204020204" charset="-122"/>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矩形 3"/>
          <p:cNvSpPr/>
          <p:nvPr/>
        </p:nvSpPr>
        <p:spPr>
          <a:xfrm>
            <a:off x="241320" y="4271670"/>
            <a:ext cx="11736000" cy="191526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p:cNvSpPr/>
          <p:nvPr/>
        </p:nvSpPr>
        <p:spPr>
          <a:xfrm>
            <a:off x="349808" y="4395309"/>
            <a:ext cx="1864788" cy="27638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65126" y="4819374"/>
            <a:ext cx="12084001" cy="961289"/>
          </a:xfrm>
          <a:prstGeom prst="rect">
            <a:avLst/>
          </a:prstGeom>
          <a:noFill/>
        </p:spPr>
        <p:txBody>
          <a:bodyPr wrap="square">
            <a:spAutoFit/>
          </a:bodyPr>
          <a:lstStyle/>
          <a:p>
            <a:pPr>
              <a:lnSpc>
                <a:spcPct val="150000"/>
              </a:lnSpc>
              <a:buNone/>
            </a:pPr>
            <a:r>
              <a:rPr lang="en-US" altLang="zh-CN" sz="2000">
                <a:solidFill>
                  <a:srgbClr val="000000"/>
                </a:solidFill>
                <a:effectLst/>
                <a:latin typeface="Arial'"/>
                <a:ea typeface="微软雅黑" panose="020B0503020204020204" charset="-122"/>
              </a:rPr>
              <a:t>The future will include </a:t>
            </a:r>
            <a:r>
              <a:rPr lang="en-US" altLang="zh-CN" sz="2000" b="1">
                <a:solidFill>
                  <a:srgbClr val="FF0000"/>
                </a:solidFill>
                <a:effectLst/>
                <a:latin typeface="Arial'"/>
                <a:ea typeface="微软雅黑" panose="020B0503020204020204" charset="-122"/>
              </a:rPr>
              <a:t>theoretical improvements </a:t>
            </a:r>
            <a:r>
              <a:rPr lang="en-US" altLang="zh-CN" sz="2000">
                <a:solidFill>
                  <a:srgbClr val="000000"/>
                </a:solidFill>
                <a:effectLst/>
                <a:latin typeface="Arial'"/>
                <a:ea typeface="微软雅黑" panose="020B0503020204020204" charset="-122"/>
              </a:rPr>
              <a:t>on the truncated HHL algorithms and the </a:t>
            </a:r>
            <a:endParaRPr lang="en-US" altLang="zh-CN" sz="2000">
              <a:solidFill>
                <a:srgbClr val="000000"/>
              </a:solidFill>
              <a:effectLst/>
              <a:latin typeface="Arial'"/>
              <a:ea typeface="微软雅黑" panose="020B0503020204020204" charset="-122"/>
            </a:endParaRPr>
          </a:p>
          <a:p>
            <a:pPr>
              <a:lnSpc>
                <a:spcPct val="150000"/>
              </a:lnSpc>
              <a:buNone/>
            </a:pPr>
            <a:r>
              <a:rPr lang="en-US" altLang="zh-CN" sz="2000">
                <a:solidFill>
                  <a:srgbClr val="000000"/>
                </a:solidFill>
                <a:effectLst/>
                <a:latin typeface="Arial'"/>
                <a:ea typeface="微软雅黑" panose="020B0503020204020204" charset="-122"/>
              </a:rPr>
              <a:t>identification of mechanisms of possible </a:t>
            </a:r>
            <a:r>
              <a:rPr lang="en-US" altLang="zh-CN" sz="2000" b="1">
                <a:solidFill>
                  <a:srgbClr val="FF0000"/>
                </a:solidFill>
                <a:effectLst/>
                <a:latin typeface="Arial'"/>
                <a:ea typeface="微软雅黑" panose="020B0503020204020204" charset="-122"/>
              </a:rPr>
              <a:t>quantum speedups</a:t>
            </a:r>
            <a:r>
              <a:rPr lang="en-US" altLang="zh-CN" sz="2000">
                <a:solidFill>
                  <a:srgbClr val="000000"/>
                </a:solidFill>
                <a:effectLst/>
                <a:latin typeface="Arial'"/>
                <a:ea typeface="微软雅黑" panose="020B0503020204020204" charset="-122"/>
              </a:rPr>
              <a:t> beyond notions of dissipation.</a:t>
            </a:r>
            <a:endParaRPr lang="zh-CN" altLang="en-US" sz="2000">
              <a:latin typeface="Arial'"/>
              <a:ea typeface="微软雅黑" panose="020B0503020204020204"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1960245"/>
            <a:ext cx="12170406"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081200" y="2129915"/>
              <a:ext cx="8233103" cy="1305165"/>
            </a:xfrm>
            <a:prstGeom prst="rect">
              <a:avLst/>
            </a:prstGeom>
            <a:noFill/>
          </p:spPr>
          <p:txBody>
            <a:bodyPr wrap="square" rtlCol="0" anchor="ctr">
              <a:spAutoFit/>
            </a:bodyPr>
            <a:lstStyle/>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Entanglement-Controlled Quantum Federated</a:t>
              </a:r>
              <a:endParaRPr lang="en-US" altLang="zh-CN" sz="2800" b="1">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Learning</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6" name="文本框 5"/>
          <p:cNvSpPr txBox="1"/>
          <p:nvPr/>
        </p:nvSpPr>
        <p:spPr>
          <a:xfrm>
            <a:off x="36901" y="3638874"/>
            <a:ext cx="8529812" cy="338554"/>
          </a:xfrm>
          <a:prstGeom prst="rect">
            <a:avLst/>
          </a:prstGeom>
          <a:noFill/>
        </p:spPr>
        <p:txBody>
          <a:bodyPr wrap="square">
            <a:spAutoFit/>
          </a:bodyPr>
          <a:lstStyle/>
          <a:p>
            <a:r>
              <a:rPr lang="en-US" altLang="zh-CN" sz="1600">
                <a:solidFill>
                  <a:schemeClr val="bg1"/>
                </a:solidFill>
                <a:effectLst/>
                <a:latin typeface="Helvetica" panose="020B0604020202020204" pitchFamily="34" charset="0"/>
              </a:rPr>
              <a:t>Héctor Ríos , Alejandra Ferreira de Loza </a:t>
            </a:r>
            <a:r>
              <a:rPr lang="en-US" altLang="zh-CN" sz="1600" i="1">
                <a:solidFill>
                  <a:schemeClr val="bg1"/>
                </a:solidFill>
                <a:effectLst/>
                <a:latin typeface="Helvetica-Oblique"/>
              </a:rPr>
              <a:t>, </a:t>
            </a:r>
            <a:r>
              <a:rPr lang="en-US" altLang="zh-CN" sz="1600">
                <a:solidFill>
                  <a:schemeClr val="bg1"/>
                </a:solidFill>
                <a:effectLst/>
                <a:latin typeface="Helvetica" panose="020B0604020202020204" pitchFamily="34" charset="0"/>
              </a:rPr>
              <a:t>Denis Efimov and Roberto Franco</a:t>
            </a:r>
            <a:endParaRPr lang="zh-CN" altLang="en-US" sz="1600">
              <a:solidFill>
                <a:schemeClr val="bg1"/>
              </a:solidFill>
            </a:endParaRPr>
          </a:p>
        </p:txBody>
      </p:sp>
      <p:sp>
        <p:nvSpPr>
          <p:cNvPr id="7" name="文本框 6"/>
          <p:cNvSpPr txBox="1"/>
          <p:nvPr/>
        </p:nvSpPr>
        <p:spPr>
          <a:xfrm>
            <a:off x="351876" y="4596014"/>
            <a:ext cx="8747760" cy="36957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a:latin typeface="Arial" panose="020B0604020202020204" pitchFamily="34" charset="0"/>
                <a:cs typeface="Arial" panose="020B0604020202020204" pitchFamily="34" charset="0"/>
              </a:rPr>
              <a:t>Journal: </a:t>
            </a:r>
            <a:r>
              <a:rPr lang="en-US" altLang="zh-CN" sz="1800">
                <a:solidFill>
                  <a:srgbClr val="231F20"/>
                </a:solidFill>
                <a:effectLst/>
                <a:latin typeface="Helvetica" panose="020B0604020202020204" pitchFamily="34" charset="0"/>
              </a:rPr>
              <a:t>IEEE Internet of Things Journal</a:t>
            </a:r>
            <a:endParaRPr lang="en-US" altLang="zh-CN" dirty="0">
              <a:latin typeface="Arial" panose="020B0604020202020204" pitchFamily="34" charset="0"/>
              <a:cs typeface="Arial" panose="020B0604020202020204" pitchFamily="34" charset="0"/>
            </a:endParaRPr>
          </a:p>
        </p:txBody>
      </p:sp>
      <p:sp>
        <p:nvSpPr>
          <p:cNvPr id="11" name="文本框 10"/>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2025</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200395" y="1160834"/>
            <a:ext cx="11805725" cy="3826689"/>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entangled slimmable quantum federated learning(eSQFL) </a:t>
            </a:r>
            <a:endParaRPr lang="en-US" altLang="zh-CN" sz="2000" b="1">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endParaRPr lang="en-US" altLang="zh-CN" b="1">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b="0" i="0">
                <a:effectLst/>
                <a:latin typeface="Arial" panose="020B0604020202020204" pitchFamily="34" charset="0"/>
                <a:cs typeface="Arial" panose="020B0604020202020204" pitchFamily="34" charset="0"/>
              </a:rPr>
              <a:t>        This paper presents an entangled </a:t>
            </a:r>
            <a:r>
              <a:rPr lang="en-US" altLang="zh-CN" b="1" i="0">
                <a:solidFill>
                  <a:srgbClr val="FF0000"/>
                </a:solidFill>
                <a:effectLst/>
                <a:latin typeface="Arial" panose="020B0604020202020204" pitchFamily="34" charset="0"/>
                <a:cs typeface="Arial" panose="020B0604020202020204" pitchFamily="34" charset="0"/>
              </a:rPr>
              <a:t>slimmable quantum federated learning </a:t>
            </a:r>
            <a:r>
              <a:rPr lang="en-US" altLang="zh-CN" b="0" i="0">
                <a:effectLst/>
                <a:latin typeface="Arial" panose="020B0604020202020204" pitchFamily="34" charset="0"/>
                <a:cs typeface="Arial" panose="020B0604020202020204" pitchFamily="34" charset="0"/>
              </a:rPr>
              <a:t>(eSQFL) framework designed for efficient communication under varying channel conditions. It introduces entangled slimmable quantum neural networks (eSQNNs) that use </a:t>
            </a:r>
            <a:r>
              <a:rPr lang="en-US" altLang="zh-CN" b="1" i="0">
                <a:solidFill>
                  <a:srgbClr val="FF0000"/>
                </a:solidFill>
                <a:effectLst/>
                <a:latin typeface="Arial" panose="020B0604020202020204" pitchFamily="34" charset="0"/>
                <a:cs typeface="Arial" panose="020B0604020202020204" pitchFamily="34" charset="0"/>
              </a:rPr>
              <a:t>controlled universal (CU) gates </a:t>
            </a:r>
            <a:r>
              <a:rPr lang="en-US" altLang="zh-CN" b="0" i="0">
                <a:effectLst/>
                <a:latin typeface="Arial" panose="020B0604020202020204" pitchFamily="34" charset="0"/>
                <a:cs typeface="Arial" panose="020B0604020202020204" pitchFamily="34" charset="0"/>
              </a:rPr>
              <a:t>to manage entanglement levels and reduce entropy. The framework employs superposition coding and an </a:t>
            </a:r>
            <a:r>
              <a:rPr lang="en-US" altLang="zh-CN" b="1" i="0">
                <a:solidFill>
                  <a:srgbClr val="FF0000"/>
                </a:solidFill>
                <a:effectLst/>
                <a:latin typeface="Arial" panose="020B0604020202020204" pitchFamily="34" charset="0"/>
                <a:cs typeface="Arial" panose="020B0604020202020204" pitchFamily="34" charset="0"/>
              </a:rPr>
              <a:t>inplace fidelity distillation </a:t>
            </a:r>
            <a:r>
              <a:rPr lang="en-US" altLang="zh-CN" b="0" i="0">
                <a:effectLst/>
                <a:latin typeface="Arial" panose="020B0604020202020204" pitchFamily="34" charset="0"/>
                <a:cs typeface="Arial" panose="020B0604020202020204" pitchFamily="34" charset="0"/>
              </a:rPr>
              <a:t>(IPFD) regularizer to handle inter-depth interference and optimize parameter exchange. Through extensive simulations, the paper shows that eSQFL outperforms traditional QFL methods in prediction accuracy and robustness across different channel conditions and data distributions.</a:t>
            </a:r>
            <a:endParaRPr lang="en-US" altLang="zh-CN" b="1">
              <a:latin typeface="Arial" panose="020B0604020202020204" pitchFamily="34" charset="0"/>
              <a:ea typeface="微软雅黑" panose="020B0503020204020204" charset="-122"/>
              <a:cs typeface="Arial" panose="020B060402020202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rcRect t="798"/>
          <a:stretch>
            <a:fillRect/>
          </a:stretch>
        </p:blipFill>
        <p:spPr>
          <a:xfrm>
            <a:off x="336000" y="731188"/>
            <a:ext cx="6120000" cy="5780661"/>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1492475" y="1122681"/>
              <a:ext cx="780120" cy="360"/>
            </p14:xfrm>
          </p:contentPart>
        </mc:Choice>
        <mc:Fallback xmlns="">
          <p:pic>
            <p:nvPicPr>
              <p:cNvPr id="4" name="墨迹 3"/>
            </p:nvPicPr>
            <p:blipFill>
              <a:blip r:embed="rId3"/>
            </p:blipFill>
            <p:spPr>
              <a:xfrm>
                <a:off x="1492475" y="1122681"/>
                <a:ext cx="780120" cy="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4659395" y="1707321"/>
              <a:ext cx="1499040" cy="27720"/>
            </p14:xfrm>
          </p:contentPart>
        </mc:Choice>
        <mc:Fallback xmlns="">
          <p:pic>
            <p:nvPicPr>
              <p:cNvPr id="6" name="墨迹 5"/>
            </p:nvPicPr>
            <p:blipFill>
              <a:blip r:embed="rId5"/>
            </p:blipFill>
            <p:spPr>
              <a:xfrm>
                <a:off x="4659395" y="1707321"/>
                <a:ext cx="1499040" cy="277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2171075" y="5540241"/>
              <a:ext cx="4222800" cy="720"/>
            </p14:xfrm>
          </p:contentPart>
        </mc:Choice>
        <mc:Fallback xmlns="">
          <p:pic>
            <p:nvPicPr>
              <p:cNvPr id="8" name="墨迹 7"/>
            </p:nvPicPr>
            <p:blipFill>
              <a:blip r:embed="rId7"/>
            </p:blipFill>
            <p:spPr>
              <a:xfrm>
                <a:off x="2171075" y="5540241"/>
                <a:ext cx="4222800" cy="7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651875" y="5835441"/>
              <a:ext cx="1371600" cy="7560"/>
            </p14:xfrm>
          </p:contentPart>
        </mc:Choice>
        <mc:Fallback xmlns="">
          <p:pic>
            <p:nvPicPr>
              <p:cNvPr id="9" name="墨迹 8"/>
            </p:nvPicPr>
            <p:blipFill>
              <a:blip r:embed="rId9"/>
            </p:blipFill>
            <p:spPr>
              <a:xfrm>
                <a:off x="651875" y="5835441"/>
                <a:ext cx="1371600" cy="75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2978195" y="5842281"/>
              <a:ext cx="2984040" cy="81720"/>
            </p14:xfrm>
          </p:contentPart>
        </mc:Choice>
        <mc:Fallback xmlns="">
          <p:pic>
            <p:nvPicPr>
              <p:cNvPr id="10" name="墨迹 9"/>
            </p:nvPicPr>
            <p:blipFill>
              <a:blip r:embed="rId11"/>
            </p:blipFill>
            <p:spPr>
              <a:xfrm>
                <a:off x="2978195" y="5842281"/>
                <a:ext cx="2984040" cy="81720"/>
              </a:xfrm>
              <a:prstGeom prst="rect"/>
            </p:spPr>
          </p:pic>
        </mc:Fallback>
      </mc:AlternateContent>
      <p:pic>
        <p:nvPicPr>
          <p:cNvPr id="11" name="图片 10"/>
          <p:cNvPicPr>
            <a:picLocks noChangeAspect="1"/>
          </p:cNvPicPr>
          <p:nvPr/>
        </p:nvPicPr>
        <p:blipFill>
          <a:blip r:embed="rId12"/>
          <a:stretch>
            <a:fillRect/>
          </a:stretch>
        </p:blipFill>
        <p:spPr>
          <a:xfrm>
            <a:off x="6494886" y="764133"/>
            <a:ext cx="5577113" cy="3104501"/>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604734"/>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35775"/>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2" name="文本框 21"/>
          <p:cNvSpPr txBox="1"/>
          <p:nvPr/>
        </p:nvSpPr>
        <p:spPr>
          <a:xfrm>
            <a:off x="264000" y="849173"/>
            <a:ext cx="3463064" cy="461665"/>
          </a:xfrm>
          <a:prstGeom prst="rect">
            <a:avLst/>
          </a:prstGeom>
          <a:noFill/>
        </p:spPr>
        <p:txBody>
          <a:bodyPr wrap="none" rtlCol="0">
            <a:spAutoFit/>
          </a:bodyPr>
          <a:lstStyle/>
          <a:p>
            <a:r>
              <a:rPr lang="zh-CN" altLang="en-US" sz="2400" b="1">
                <a:latin typeface="微软雅黑" panose="020B0503020204020204" charset="-122"/>
                <a:ea typeface="微软雅黑" panose="020B0503020204020204" charset="-122"/>
              </a:rPr>
              <a:t>① </a:t>
            </a:r>
            <a:r>
              <a:rPr lang="en-US" altLang="zh-CN" sz="2400" b="1">
                <a:latin typeface="微软雅黑" panose="020B0503020204020204" charset="-122"/>
                <a:ea typeface="微软雅黑" panose="020B0503020204020204" charset="-122"/>
              </a:rPr>
              <a:t>Quantum systems:</a:t>
            </a:r>
            <a:endParaRPr lang="zh-CN" altLang="en-US" sz="2400" b="1"/>
          </a:p>
        </p:txBody>
      </p:sp>
      <p:grpSp>
        <p:nvGrpSpPr>
          <p:cNvPr id="25" name="组合 24"/>
          <p:cNvGrpSpPr/>
          <p:nvPr/>
        </p:nvGrpSpPr>
        <p:grpSpPr>
          <a:xfrm>
            <a:off x="264000" y="1310838"/>
            <a:ext cx="5982506" cy="4096464"/>
            <a:chOff x="264000" y="1310838"/>
            <a:chExt cx="5982506" cy="4096464"/>
          </a:xfrm>
        </p:grpSpPr>
        <p:pic>
          <p:nvPicPr>
            <p:cNvPr id="16" name="图片 15"/>
            <p:cNvPicPr>
              <a:picLocks noChangeAspect="1"/>
            </p:cNvPicPr>
            <p:nvPr/>
          </p:nvPicPr>
          <p:blipFill>
            <a:blip r:embed="rId1"/>
            <a:stretch>
              <a:fillRect/>
            </a:stretch>
          </p:blipFill>
          <p:spPr>
            <a:xfrm>
              <a:off x="266471" y="1310838"/>
              <a:ext cx="5864928" cy="2088000"/>
            </a:xfrm>
            <a:prstGeom prst="rect">
              <a:avLst/>
            </a:prstGeom>
          </p:spPr>
        </p:pic>
        <p:pic>
          <p:nvPicPr>
            <p:cNvPr id="24" name="图片 23"/>
            <p:cNvPicPr>
              <a:picLocks noChangeAspect="1"/>
            </p:cNvPicPr>
            <p:nvPr/>
          </p:nvPicPr>
          <p:blipFill>
            <a:blip r:embed="rId2"/>
            <a:stretch>
              <a:fillRect/>
            </a:stretch>
          </p:blipFill>
          <p:spPr>
            <a:xfrm>
              <a:off x="264000" y="3398838"/>
              <a:ext cx="5982506" cy="2008464"/>
            </a:xfrm>
            <a:prstGeom prst="rect">
              <a:avLst/>
            </a:prstGeom>
          </p:spPr>
        </p:pic>
      </p:grpSp>
      <p:grpSp>
        <p:nvGrpSpPr>
          <p:cNvPr id="30" name="组合 29"/>
          <p:cNvGrpSpPr/>
          <p:nvPr/>
        </p:nvGrpSpPr>
        <p:grpSpPr>
          <a:xfrm>
            <a:off x="6456000" y="634899"/>
            <a:ext cx="5469529" cy="5933108"/>
            <a:chOff x="6682874" y="720001"/>
            <a:chExt cx="5242655" cy="5848005"/>
          </a:xfrm>
        </p:grpSpPr>
        <p:pic>
          <p:nvPicPr>
            <p:cNvPr id="27" name="图片 26"/>
            <p:cNvPicPr>
              <a:picLocks noChangeAspect="1"/>
            </p:cNvPicPr>
            <p:nvPr/>
          </p:nvPicPr>
          <p:blipFill>
            <a:blip r:embed="rId3"/>
            <a:stretch>
              <a:fillRect/>
            </a:stretch>
          </p:blipFill>
          <p:spPr>
            <a:xfrm>
              <a:off x="6682874" y="720001"/>
              <a:ext cx="5242655" cy="3910095"/>
            </a:xfrm>
            <a:prstGeom prst="rect">
              <a:avLst/>
            </a:prstGeom>
          </p:spPr>
        </p:pic>
        <p:pic>
          <p:nvPicPr>
            <p:cNvPr id="29" name="图片 28"/>
            <p:cNvPicPr>
              <a:picLocks noChangeAspect="1"/>
            </p:cNvPicPr>
            <p:nvPr/>
          </p:nvPicPr>
          <p:blipFill>
            <a:blip r:embed="rId4"/>
            <a:srcRect t="1803"/>
            <a:stretch>
              <a:fillRect/>
            </a:stretch>
          </p:blipFill>
          <p:spPr>
            <a:xfrm>
              <a:off x="6752164" y="4630096"/>
              <a:ext cx="5163340" cy="1937910"/>
            </a:xfrm>
            <a:prstGeom prst="rect">
              <a:avLst/>
            </a:prstGeom>
          </p:spPr>
        </p:pic>
      </p:grpSp>
      <p:sp>
        <p:nvSpPr>
          <p:cNvPr id="31" name="矩形 30"/>
          <p:cNvSpPr/>
          <p:nvPr/>
        </p:nvSpPr>
        <p:spPr>
          <a:xfrm>
            <a:off x="8112000" y="5833197"/>
            <a:ext cx="1440000" cy="304801"/>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881136" y="5704028"/>
            <a:ext cx="3647152" cy="646331"/>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注：通过</a:t>
            </a:r>
            <a:r>
              <a:rPr lang="zh-CN" altLang="en-US" b="1">
                <a:solidFill>
                  <a:srgbClr val="FF0000"/>
                </a:solidFill>
                <a:latin typeface="微软雅黑" panose="020B0503020204020204" charset="-122"/>
                <a:ea typeface="微软雅黑" panose="020B0503020204020204" charset="-122"/>
              </a:rPr>
              <a:t>幺正变换</a:t>
            </a:r>
            <a:r>
              <a:rPr lang="zh-CN" altLang="en-US" b="1">
                <a:latin typeface="微软雅黑" panose="020B0503020204020204" charset="-122"/>
                <a:ea typeface="微软雅黑" panose="020B0503020204020204" charset="-122"/>
              </a:rPr>
              <a:t>建立</a:t>
            </a:r>
            <a:r>
              <a:rPr lang="zh-CN" altLang="en-US" b="1">
                <a:solidFill>
                  <a:srgbClr val="0E0EFF"/>
                </a:solidFill>
                <a:latin typeface="微软雅黑" panose="020B0503020204020204" charset="-122"/>
                <a:ea typeface="微软雅黑" panose="020B0503020204020204" charset="-122"/>
              </a:rPr>
              <a:t>全局混合态</a:t>
            </a:r>
            <a:endParaRPr lang="en-US" altLang="zh-CN" b="1">
              <a:solidFill>
                <a:srgbClr val="0E0EFF"/>
              </a:solidFill>
              <a:latin typeface="微软雅黑" panose="020B0503020204020204" charset="-122"/>
              <a:ea typeface="微软雅黑" panose="020B0503020204020204" charset="-122"/>
            </a:endParaRPr>
          </a:p>
          <a:p>
            <a:r>
              <a:rPr lang="zh-CN" altLang="en-US" b="1">
                <a:latin typeface="微软雅黑" panose="020B0503020204020204" charset="-122"/>
                <a:ea typeface="微软雅黑" panose="020B0503020204020204" charset="-122"/>
              </a:rPr>
              <a:t>与</a:t>
            </a:r>
            <a:r>
              <a:rPr lang="zh-CN" altLang="en-US" b="1">
                <a:solidFill>
                  <a:srgbClr val="0E0EFF"/>
                </a:solidFill>
                <a:latin typeface="微软雅黑" panose="020B0503020204020204" charset="-122"/>
                <a:ea typeface="微软雅黑" panose="020B0503020204020204" charset="-122"/>
              </a:rPr>
              <a:t>局部混合态</a:t>
            </a:r>
            <a:r>
              <a:rPr lang="zh-CN" altLang="en-US" b="1">
                <a:latin typeface="微软雅黑" panose="020B0503020204020204" charset="-122"/>
                <a:ea typeface="微软雅黑" panose="020B0503020204020204" charset="-122"/>
              </a:rPr>
              <a:t>联系</a:t>
            </a:r>
            <a:endParaRPr lang="zh-CN" altLang="en-US" b="1">
              <a:latin typeface="微软雅黑" panose="020B0503020204020204" charset="-122"/>
              <a:ea typeface="微软雅黑" panose="020B0503020204020204" charset="-122"/>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138280" y="1081550"/>
            <a:ext cx="6085707" cy="4694899"/>
          </a:xfrm>
          <a:prstGeom prst="rect">
            <a:avLst/>
          </a:prstGeom>
        </p:spPr>
      </p:pic>
      <p:pic>
        <p:nvPicPr>
          <p:cNvPr id="6" name="图片 5"/>
          <p:cNvPicPr>
            <a:picLocks noChangeAspect="1"/>
          </p:cNvPicPr>
          <p:nvPr/>
        </p:nvPicPr>
        <p:blipFill>
          <a:blip r:embed="rId2"/>
          <a:stretch>
            <a:fillRect/>
          </a:stretch>
        </p:blipFill>
        <p:spPr>
          <a:xfrm>
            <a:off x="6599329" y="1989000"/>
            <a:ext cx="5391440" cy="3394851"/>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408000" y="909000"/>
            <a:ext cx="5794804" cy="5258379"/>
          </a:xfrm>
          <a:prstGeom prst="rect">
            <a:avLst/>
          </a:prstGeom>
        </p:spPr>
      </p:pic>
      <p:pic>
        <p:nvPicPr>
          <p:cNvPr id="6" name="图片 5"/>
          <p:cNvPicPr>
            <a:picLocks noChangeAspect="1"/>
          </p:cNvPicPr>
          <p:nvPr/>
        </p:nvPicPr>
        <p:blipFill>
          <a:blip r:embed="rId2"/>
          <a:srcRect t="35691"/>
          <a:stretch>
            <a:fillRect/>
          </a:stretch>
        </p:blipFill>
        <p:spPr>
          <a:xfrm>
            <a:off x="6564940" y="1799276"/>
            <a:ext cx="5240785" cy="3690319"/>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9" name="图片 8"/>
          <p:cNvPicPr>
            <a:picLocks noChangeAspect="1"/>
          </p:cNvPicPr>
          <p:nvPr/>
        </p:nvPicPr>
        <p:blipFill>
          <a:blip r:embed="rId1"/>
          <a:stretch>
            <a:fillRect/>
          </a:stretch>
        </p:blipFill>
        <p:spPr>
          <a:xfrm>
            <a:off x="264000" y="1452654"/>
            <a:ext cx="5242832" cy="2978292"/>
          </a:xfrm>
          <a:prstGeom prst="rect">
            <a:avLst/>
          </a:prstGeom>
        </p:spPr>
      </p:pic>
      <p:sp>
        <p:nvSpPr>
          <p:cNvPr id="10" name="文本框 9"/>
          <p:cNvSpPr txBox="1"/>
          <p:nvPr/>
        </p:nvSpPr>
        <p:spPr>
          <a:xfrm>
            <a:off x="552000" y="931324"/>
            <a:ext cx="3435556" cy="461665"/>
          </a:xfrm>
          <a:prstGeom prst="rect">
            <a:avLst/>
          </a:prstGeom>
          <a:noFill/>
        </p:spPr>
        <p:txBody>
          <a:bodyPr wrap="none" rtlCol="0">
            <a:spAutoFit/>
          </a:bodyPr>
          <a:lstStyle/>
          <a:p>
            <a:r>
              <a:rPr lang="en-US" altLang="zh-CN" sz="2400" b="1">
                <a:latin typeface="Arial" panose="020B0604020202020204" pitchFamily="34" charset="0"/>
                <a:cs typeface="Arial" panose="020B0604020202020204" pitchFamily="34" charset="0"/>
              </a:rPr>
              <a:t>Convergence analysis</a:t>
            </a:r>
            <a:endParaRPr lang="zh-CN" altLang="en-US" sz="2400" b="1">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2"/>
          <a:stretch>
            <a:fillRect/>
          </a:stretch>
        </p:blipFill>
        <p:spPr>
          <a:xfrm>
            <a:off x="6528000" y="728066"/>
            <a:ext cx="4890283" cy="5818669"/>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126280" y="870475"/>
            <a:ext cx="5681720" cy="4323956"/>
          </a:xfrm>
          <a:prstGeom prst="rect">
            <a:avLst/>
          </a:prstGeom>
        </p:spPr>
      </p:pic>
      <p:pic>
        <p:nvPicPr>
          <p:cNvPr id="5" name="图片 4"/>
          <p:cNvPicPr>
            <a:picLocks noChangeAspect="1"/>
          </p:cNvPicPr>
          <p:nvPr/>
        </p:nvPicPr>
        <p:blipFill>
          <a:blip r:embed="rId2"/>
          <a:stretch>
            <a:fillRect/>
          </a:stretch>
        </p:blipFill>
        <p:spPr>
          <a:xfrm>
            <a:off x="6168000" y="909000"/>
            <a:ext cx="5773430" cy="2946055"/>
          </a:xfrm>
          <a:prstGeom prst="rect">
            <a:avLst/>
          </a:prstGeom>
        </p:spPr>
      </p:pic>
      <p:sp>
        <p:nvSpPr>
          <p:cNvPr id="7" name="文本框 6"/>
          <p:cNvSpPr txBox="1"/>
          <p:nvPr/>
        </p:nvSpPr>
        <p:spPr>
          <a:xfrm>
            <a:off x="6586569" y="3933000"/>
            <a:ext cx="5197431" cy="1289905"/>
          </a:xfrm>
          <a:prstGeom prst="rect">
            <a:avLst/>
          </a:prstGeom>
          <a:noFill/>
        </p:spPr>
        <p:txBody>
          <a:bodyPr wrap="square" rtlCol="0">
            <a:spAutoFit/>
          </a:bodyPr>
          <a:lstStyle/>
          <a:p>
            <a:pPr>
              <a:lnSpc>
                <a:spcPct val="150000"/>
              </a:lnSpc>
            </a:pPr>
            <a:r>
              <a:rPr lang="zh-CN" altLang="en-US" b="1">
                <a:latin typeface="微软雅黑" panose="020B0503020204020204" charset="-122"/>
                <a:ea typeface="微软雅黑" panose="020B0503020204020204" charset="-122"/>
              </a:rPr>
              <a:t>注：定理</a:t>
            </a:r>
            <a:r>
              <a:rPr lang="en-US" altLang="zh-CN" b="1">
                <a:latin typeface="微软雅黑" panose="020B0503020204020204" charset="-122"/>
                <a:ea typeface="微软雅黑" panose="020B0503020204020204" charset="-122"/>
              </a:rPr>
              <a:t>1</a:t>
            </a:r>
            <a:r>
              <a:rPr lang="zh-CN" altLang="en-US" b="1">
                <a:latin typeface="微软雅黑" panose="020B0503020204020204" charset="-122"/>
                <a:ea typeface="微软雅黑" panose="020B0503020204020204" charset="-122"/>
              </a:rPr>
              <a:t>确保了目标函数会依分布收敛于最优解。同时证明了收敛速率会受</a:t>
            </a:r>
            <a:r>
              <a:rPr lang="zh-CN" altLang="en-US" b="1" i="0">
                <a:solidFill>
                  <a:srgbClr val="FF0000"/>
                </a:solidFill>
                <a:effectLst/>
                <a:latin typeface="微软雅黑" panose="020B0503020204020204" charset="-122"/>
                <a:ea typeface="微软雅黑" panose="020B0503020204020204" charset="-122"/>
              </a:rPr>
              <a:t>学习率</a:t>
            </a:r>
            <a:r>
              <a:rPr lang="zh-CN" altLang="en-US" b="1" i="0">
                <a:effectLst/>
                <a:latin typeface="微软雅黑" panose="020B0503020204020204" charset="-122"/>
                <a:ea typeface="微软雅黑" panose="020B0503020204020204" charset="-122"/>
              </a:rPr>
              <a:t> 、</a:t>
            </a:r>
            <a:r>
              <a:rPr lang="zh-CN" altLang="en-US" b="1" i="0">
                <a:solidFill>
                  <a:srgbClr val="FF0000"/>
                </a:solidFill>
                <a:effectLst/>
                <a:latin typeface="微软雅黑" panose="020B0503020204020204" charset="-122"/>
                <a:ea typeface="微软雅黑" panose="020B0503020204020204" charset="-122"/>
              </a:rPr>
              <a:t>强凸参数 </a:t>
            </a:r>
            <a:r>
              <a:rPr lang="zh-CN" altLang="en-US" b="1" i="0">
                <a:effectLst/>
                <a:latin typeface="微软雅黑" panose="020B0503020204020204" charset="-122"/>
                <a:ea typeface="微软雅黑" panose="020B0503020204020204" charset="-122"/>
              </a:rPr>
              <a:t>、</a:t>
            </a:r>
            <a:r>
              <a:rPr lang="zh-CN" altLang="en-US" b="1" i="0">
                <a:solidFill>
                  <a:srgbClr val="FF0000"/>
                </a:solidFill>
                <a:effectLst/>
                <a:latin typeface="微软雅黑" panose="020B0503020204020204" charset="-122"/>
                <a:ea typeface="微软雅黑" panose="020B0503020204020204" charset="-122"/>
              </a:rPr>
              <a:t>平滑参数</a:t>
            </a:r>
            <a:r>
              <a:rPr lang="zh-CN" altLang="en-US" b="1" i="0">
                <a:effectLst/>
                <a:latin typeface="微软雅黑" panose="020B0503020204020204" charset="-122"/>
                <a:ea typeface="微软雅黑" panose="020B0503020204020204" charset="-122"/>
              </a:rPr>
              <a:t>以及梯度的方差等</a:t>
            </a:r>
            <a:r>
              <a:rPr lang="zh-CN" altLang="en-US" b="1">
                <a:latin typeface="微软雅黑" panose="020B0503020204020204" charset="-122"/>
                <a:ea typeface="微软雅黑" panose="020B0503020204020204" charset="-122"/>
              </a:rPr>
              <a:t>多因素影响</a:t>
            </a:r>
            <a:endParaRPr lang="zh-CN" altLang="en-US" b="1">
              <a:latin typeface="微软雅黑" panose="020B0503020204020204" charset="-122"/>
              <a:ea typeface="微软雅黑" panose="020B0503020204020204" charset="-12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4" name="图片 3"/>
          <p:cNvPicPr>
            <a:picLocks noChangeAspect="1"/>
          </p:cNvPicPr>
          <p:nvPr/>
        </p:nvPicPr>
        <p:blipFill>
          <a:blip r:embed="rId3"/>
          <a:stretch>
            <a:fillRect/>
          </a:stretch>
        </p:blipFill>
        <p:spPr>
          <a:xfrm>
            <a:off x="3000000" y="1773000"/>
            <a:ext cx="5679978" cy="3458715"/>
          </a:xfrm>
          <a:prstGeom prst="rect">
            <a:avLst/>
          </a:prstGeom>
        </p:spPr>
      </p:pic>
      <p:sp>
        <p:nvSpPr>
          <p:cNvPr id="8" name="文本框 7"/>
          <p:cNvSpPr txBox="1"/>
          <p:nvPr/>
        </p:nvSpPr>
        <p:spPr>
          <a:xfrm>
            <a:off x="3432000" y="1226175"/>
            <a:ext cx="6185646" cy="400110"/>
          </a:xfrm>
          <a:prstGeom prst="rect">
            <a:avLst/>
          </a:prstGeom>
          <a:noFill/>
        </p:spPr>
        <p:txBody>
          <a:bodyPr wrap="square">
            <a:spAutoFit/>
          </a:bodyPr>
          <a:lstStyle/>
          <a:p>
            <a:r>
              <a:rPr lang="en-US" altLang="zh-CN" sz="2000" b="1">
                <a:solidFill>
                  <a:srgbClr val="000000"/>
                </a:solidFill>
                <a:effectLst/>
                <a:latin typeface="Arial" panose="020B0604020202020204" pitchFamily="34" charset="0"/>
                <a:cs typeface="Arial" panose="020B0604020202020204" pitchFamily="34" charset="0"/>
              </a:rPr>
              <a:t>Experimental training parameter Design</a:t>
            </a:r>
            <a:endParaRPr lang="zh-CN" altLang="en-US" sz="2000" b="1">
              <a:latin typeface="Arial" panose="020B0604020202020204" pitchFamily="34" charset="0"/>
              <a:cs typeface="Arial" panose="020B0604020202020204" pitchFamily="34"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5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34565"/>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3" name="图片 2"/>
          <p:cNvPicPr>
            <a:picLocks noChangeAspect="1"/>
          </p:cNvPicPr>
          <p:nvPr/>
        </p:nvPicPr>
        <p:blipFill>
          <a:blip r:embed="rId3"/>
          <a:stretch>
            <a:fillRect/>
          </a:stretch>
        </p:blipFill>
        <p:spPr>
          <a:xfrm>
            <a:off x="480000" y="608863"/>
            <a:ext cx="5107290" cy="5682407"/>
          </a:xfrm>
          <a:prstGeom prst="rect">
            <a:avLst/>
          </a:prstGeom>
        </p:spPr>
      </p:pic>
      <p:sp>
        <p:nvSpPr>
          <p:cNvPr id="6" name="文本框 5"/>
          <p:cNvSpPr txBox="1"/>
          <p:nvPr/>
        </p:nvSpPr>
        <p:spPr>
          <a:xfrm>
            <a:off x="5814354" y="801931"/>
            <a:ext cx="6185646" cy="646331"/>
          </a:xfrm>
          <a:prstGeom prst="rect">
            <a:avLst/>
          </a:prstGeom>
          <a:noFill/>
        </p:spPr>
        <p:txBody>
          <a:bodyPr wrap="square">
            <a:spAutoFit/>
          </a:bodyPr>
          <a:lstStyle/>
          <a:p>
            <a:r>
              <a:rPr lang="zh-CN" altLang="en-US" b="1" i="0">
                <a:effectLst/>
                <a:latin typeface="微软雅黑" panose="020B0503020204020204" charset="-122"/>
                <a:ea typeface="微软雅黑" panose="020B0503020204020204" charset="-122"/>
              </a:rPr>
              <a:t>注：图</a:t>
            </a:r>
            <a:r>
              <a:rPr lang="en-US" altLang="zh-CN" b="1" i="0">
                <a:effectLst/>
                <a:latin typeface="微软雅黑" panose="020B0503020204020204" charset="-122"/>
                <a:ea typeface="微软雅黑" panose="020B0503020204020204" charset="-122"/>
              </a:rPr>
              <a:t>4</a:t>
            </a:r>
            <a:r>
              <a:rPr lang="zh-CN" altLang="en-US" b="1" i="0">
                <a:effectLst/>
                <a:latin typeface="微软雅黑" panose="020B0503020204020204" charset="-122"/>
                <a:ea typeface="微软雅黑" panose="020B0503020204020204" charset="-122"/>
              </a:rPr>
              <a:t>和图</a:t>
            </a:r>
            <a:r>
              <a:rPr lang="en-US" altLang="zh-CN" b="1" i="0">
                <a:effectLst/>
                <a:latin typeface="微软雅黑" panose="020B0503020204020204" charset="-122"/>
                <a:ea typeface="微软雅黑" panose="020B0503020204020204" charset="-122"/>
              </a:rPr>
              <a:t>5</a:t>
            </a:r>
            <a:r>
              <a:rPr lang="zh-CN" altLang="en-US" b="1" i="0">
                <a:effectLst/>
                <a:latin typeface="微软雅黑" panose="020B0503020204020204" charset="-122"/>
                <a:ea typeface="微软雅黑" panose="020B0503020204020204" charset="-122"/>
              </a:rPr>
              <a:t>展示了</a:t>
            </a:r>
            <a:r>
              <a:rPr lang="en-US" altLang="zh-CN" b="1" i="0">
                <a:effectLst/>
                <a:latin typeface="微软雅黑" panose="020B0503020204020204" charset="-122"/>
                <a:ea typeface="微软雅黑" panose="020B0503020204020204" charset="-122"/>
              </a:rPr>
              <a:t>eSQFL</a:t>
            </a:r>
            <a:r>
              <a:rPr lang="zh-CN" altLang="en-US" b="1" i="0">
                <a:effectLst/>
                <a:latin typeface="微软雅黑" panose="020B0503020204020204" charset="-122"/>
                <a:ea typeface="微软雅黑" panose="020B0503020204020204" charset="-122"/>
              </a:rPr>
              <a:t>在不同</a:t>
            </a:r>
            <a:r>
              <a:rPr lang="zh-CN" altLang="en-US" b="1" i="0">
                <a:solidFill>
                  <a:srgbClr val="FF0000"/>
                </a:solidFill>
                <a:effectLst/>
                <a:latin typeface="微软雅黑" panose="020B0503020204020204" charset="-122"/>
                <a:ea typeface="微软雅黑" panose="020B0503020204020204" charset="-122"/>
              </a:rPr>
              <a:t>信噪比</a:t>
            </a:r>
            <a:r>
              <a:rPr lang="zh-CN" altLang="en-US" b="1" i="0">
                <a:effectLst/>
                <a:latin typeface="微软雅黑" panose="020B0503020204020204" charset="-122"/>
                <a:ea typeface="微软雅黑" panose="020B0503020204020204" charset="-122"/>
              </a:rPr>
              <a:t>（</a:t>
            </a:r>
            <a:r>
              <a:rPr lang="en-US" altLang="zh-CN" b="1" i="0">
                <a:effectLst/>
                <a:latin typeface="微软雅黑" panose="020B0503020204020204" charset="-122"/>
                <a:ea typeface="微软雅黑" panose="020B0503020204020204" charset="-122"/>
              </a:rPr>
              <a:t>SNR</a:t>
            </a:r>
            <a:r>
              <a:rPr lang="zh-CN" altLang="en-US" b="1" i="0">
                <a:effectLst/>
                <a:latin typeface="微软雅黑" panose="020B0503020204020204" charset="-122"/>
                <a:ea typeface="微软雅黑" panose="020B0503020204020204" charset="-122"/>
              </a:rPr>
              <a:t>）和</a:t>
            </a:r>
            <a:r>
              <a:rPr lang="zh-CN" altLang="en-US" b="1" i="0">
                <a:solidFill>
                  <a:srgbClr val="FF0000"/>
                </a:solidFill>
                <a:effectLst/>
                <a:latin typeface="微软雅黑" panose="020B0503020204020204" charset="-122"/>
                <a:ea typeface="微软雅黑" panose="020B0503020204020204" charset="-122"/>
              </a:rPr>
              <a:t>不同非独立同分布</a:t>
            </a:r>
            <a:r>
              <a:rPr lang="zh-CN" altLang="en-US" b="1" i="0">
                <a:effectLst/>
                <a:latin typeface="微软雅黑" panose="020B0503020204020204" charset="-122"/>
                <a:ea typeface="微软雅黑" panose="020B0503020204020204" charset="-122"/>
              </a:rPr>
              <a:t>（</a:t>
            </a:r>
            <a:r>
              <a:rPr lang="en-US" altLang="zh-CN" b="1" i="0">
                <a:effectLst/>
                <a:latin typeface="微软雅黑" panose="020B0503020204020204" charset="-122"/>
                <a:ea typeface="微软雅黑" panose="020B0503020204020204" charset="-122"/>
              </a:rPr>
              <a:t>non-IID</a:t>
            </a:r>
            <a:r>
              <a:rPr lang="zh-CN" altLang="en-US" b="1" i="0">
                <a:effectLst/>
                <a:latin typeface="微软雅黑" panose="020B0503020204020204" charset="-122"/>
                <a:ea typeface="微软雅黑" panose="020B0503020204020204" charset="-122"/>
              </a:rPr>
              <a:t>）数据分布下的性能表现。</a:t>
            </a:r>
            <a:endParaRPr lang="zh-CN" altLang="en-US" b="1">
              <a:latin typeface="微软雅黑" panose="020B0503020204020204" charset="-122"/>
              <a:ea typeface="微软雅黑" panose="020B0503020204020204" charset="-122"/>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3" name="图片 2"/>
          <p:cNvPicPr>
            <a:picLocks noChangeAspect="1"/>
          </p:cNvPicPr>
          <p:nvPr/>
        </p:nvPicPr>
        <p:blipFill>
          <a:blip r:embed="rId3"/>
          <a:srcRect b="29002"/>
          <a:stretch>
            <a:fillRect/>
          </a:stretch>
        </p:blipFill>
        <p:spPr>
          <a:xfrm>
            <a:off x="264000" y="817103"/>
            <a:ext cx="5328000" cy="5590872"/>
          </a:xfrm>
          <a:prstGeom prst="rect">
            <a:avLst/>
          </a:prstGeom>
        </p:spPr>
      </p:pic>
      <p:pic>
        <p:nvPicPr>
          <p:cNvPr id="7" name="图片 6"/>
          <p:cNvPicPr>
            <a:picLocks noChangeAspect="1"/>
          </p:cNvPicPr>
          <p:nvPr/>
        </p:nvPicPr>
        <p:blipFill>
          <a:blip r:embed="rId4"/>
          <a:stretch>
            <a:fillRect/>
          </a:stretch>
        </p:blipFill>
        <p:spPr>
          <a:xfrm>
            <a:off x="5808000" y="2321095"/>
            <a:ext cx="6417600" cy="2625753"/>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264000" y="1125001"/>
            <a:ext cx="11736000" cy="41040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696000" y="946792"/>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357725" y="1442232"/>
            <a:ext cx="11448000" cy="3266985"/>
          </a:xfrm>
          <a:prstGeom prst="rect">
            <a:avLst/>
          </a:prstGeom>
          <a:noFill/>
        </p:spPr>
        <p:txBody>
          <a:bodyPr wrap="square">
            <a:spAutoFit/>
          </a:bodyPr>
          <a:lstStyle/>
          <a:p>
            <a:pPr>
              <a:lnSpc>
                <a:spcPct val="150000"/>
              </a:lnSpc>
            </a:pPr>
            <a:r>
              <a:rPr lang="en-US" altLang="zh-CN" sz="2000" b="0" i="0">
                <a:effectLst/>
                <a:latin typeface="Arial" panose="020B0604020202020204" pitchFamily="34" charset="0"/>
                <a:ea typeface="微软雅黑" panose="020B0503020204020204" charset="-122"/>
                <a:cs typeface="Arial" panose="020B0604020202020204" pitchFamily="34" charset="0"/>
              </a:rPr>
              <a:t>The paper makes several key contributions to the field of quantum federated learning. First</a:t>
            </a:r>
            <a:r>
              <a:rPr lang="en-US" altLang="zh-CN" sz="2000">
                <a:latin typeface="Arial" panose="020B0604020202020204" pitchFamily="34" charset="0"/>
                <a:ea typeface="微软雅黑" panose="020B0503020204020204" charset="-122"/>
                <a:cs typeface="Arial" panose="020B0604020202020204" pitchFamily="34" charset="0"/>
              </a:rPr>
              <a:t> </a:t>
            </a:r>
            <a:r>
              <a:rPr lang="en-US" altLang="zh-CN" sz="2000" b="0" i="0">
                <a:effectLst/>
                <a:latin typeface="Arial" panose="020B0604020202020204" pitchFamily="34" charset="0"/>
                <a:ea typeface="微软雅黑" panose="020B0503020204020204" charset="-122"/>
                <a:cs typeface="Arial" panose="020B0604020202020204" pitchFamily="34" charset="0"/>
              </a:rPr>
              <a:t>introduces a novel architecture for entangled </a:t>
            </a:r>
            <a:r>
              <a:rPr lang="en-US" altLang="zh-CN" sz="2000" b="1" i="0">
                <a:solidFill>
                  <a:srgbClr val="FF0000"/>
                </a:solidFill>
                <a:effectLst/>
                <a:latin typeface="Arial" panose="020B0604020202020204" pitchFamily="34" charset="0"/>
                <a:ea typeface="微软雅黑" panose="020B0503020204020204" charset="-122"/>
                <a:cs typeface="Arial" panose="020B0604020202020204" pitchFamily="34" charset="0"/>
              </a:rPr>
              <a:t>slimmable quantum neural networks </a:t>
            </a:r>
            <a:r>
              <a:rPr lang="en-US" altLang="zh-CN" sz="2000" b="0" i="0">
                <a:effectLst/>
                <a:latin typeface="Arial" panose="020B0604020202020204" pitchFamily="34" charset="0"/>
                <a:ea typeface="微软雅黑" panose="020B0503020204020204" charset="-122"/>
                <a:cs typeface="Arial" panose="020B0604020202020204" pitchFamily="34" charset="0"/>
              </a:rPr>
              <a:t>(eSQNNs), which allows for depth-controllable quantum neural networks and effective management of entanglement levels through </a:t>
            </a:r>
            <a:r>
              <a:rPr lang="en-US" altLang="zh-CN" sz="2000" b="1" i="0">
                <a:solidFill>
                  <a:srgbClr val="FF0000"/>
                </a:solidFill>
                <a:effectLst/>
                <a:latin typeface="Arial" panose="020B0604020202020204" pitchFamily="34" charset="0"/>
                <a:ea typeface="微软雅黑" panose="020B0503020204020204" charset="-122"/>
                <a:cs typeface="Arial" panose="020B0604020202020204" pitchFamily="34" charset="0"/>
              </a:rPr>
              <a:t>controlled universal (CU) gates</a:t>
            </a:r>
            <a:r>
              <a:rPr lang="en-US" altLang="zh-CN" sz="2000" b="0" i="0">
                <a:effectLst/>
                <a:latin typeface="Arial" panose="020B0604020202020204" pitchFamily="34" charset="0"/>
                <a:ea typeface="微软雅黑" panose="020B0503020204020204" charset="-122"/>
                <a:cs typeface="Arial" panose="020B0604020202020204" pitchFamily="34" charset="0"/>
              </a:rPr>
              <a:t>. Second,</a:t>
            </a:r>
            <a:r>
              <a:rPr lang="zh-CN" altLang="en-US" sz="2000" b="0" i="0">
                <a:effectLst/>
                <a:latin typeface="Arial" panose="020B0604020202020204" pitchFamily="34" charset="0"/>
                <a:ea typeface="微软雅黑" panose="020B0503020204020204" charset="-122"/>
                <a:cs typeface="Arial" panose="020B0604020202020204" pitchFamily="34" charset="0"/>
              </a:rPr>
              <a:t> </a:t>
            </a:r>
            <a:r>
              <a:rPr lang="en-US" altLang="zh-CN" sz="2000" b="0" i="0">
                <a:effectLst/>
                <a:latin typeface="Arial" panose="020B0604020202020204" pitchFamily="34" charset="0"/>
                <a:ea typeface="微软雅黑" panose="020B0503020204020204" charset="-122"/>
                <a:cs typeface="Arial" panose="020B0604020202020204" pitchFamily="34" charset="0"/>
              </a:rPr>
              <a:t>this paper provides a rigorous </a:t>
            </a:r>
            <a:r>
              <a:rPr lang="en-US" altLang="zh-CN" sz="2000" b="0" i="0">
                <a:solidFill>
                  <a:srgbClr val="FF0000"/>
                </a:solidFill>
                <a:effectLst/>
                <a:latin typeface="Arial" panose="020B0604020202020204" pitchFamily="34" charset="0"/>
                <a:ea typeface="微软雅黑" panose="020B0503020204020204" charset="-122"/>
                <a:cs typeface="Arial" panose="020B0604020202020204" pitchFamily="34" charset="0"/>
              </a:rPr>
              <a:t>convergence analysis </a:t>
            </a:r>
            <a:r>
              <a:rPr lang="en-US" altLang="zh-CN" sz="2000" b="0" i="0">
                <a:effectLst/>
                <a:latin typeface="Arial" panose="020B0604020202020204" pitchFamily="34" charset="0"/>
                <a:ea typeface="微软雅黑" panose="020B0503020204020204" charset="-122"/>
                <a:cs typeface="Arial" panose="020B0604020202020204" pitchFamily="34" charset="0"/>
              </a:rPr>
              <a:t>of the eSQFL algorithm and validates its superior performance through extensive simulations, demonstrating improved prediction accuracy and robustness compared to existing methods under different channel conditions and data distributions.</a:t>
            </a:r>
            <a:endParaRPr lang="zh-CN" altLang="en-US" sz="2000">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2" name="图片 11"/>
          <p:cNvPicPr>
            <a:picLocks noChangeAspect="1"/>
          </p:cNvPicPr>
          <p:nvPr/>
        </p:nvPicPr>
        <p:blipFill>
          <a:blip r:embed="rId1"/>
          <a:stretch>
            <a:fillRect/>
          </a:stretch>
        </p:blipFill>
        <p:spPr>
          <a:xfrm>
            <a:off x="192000" y="1803201"/>
            <a:ext cx="5361361" cy="2687187"/>
          </a:xfrm>
          <a:prstGeom prst="rect">
            <a:avLst/>
          </a:prstGeom>
        </p:spPr>
      </p:pic>
      <p:pic>
        <p:nvPicPr>
          <p:cNvPr id="27" name="图片 26"/>
          <p:cNvPicPr>
            <a:picLocks noChangeAspect="1"/>
          </p:cNvPicPr>
          <p:nvPr/>
        </p:nvPicPr>
        <p:blipFill>
          <a:blip r:embed="rId2"/>
          <a:stretch>
            <a:fillRect/>
          </a:stretch>
        </p:blipFill>
        <p:spPr>
          <a:xfrm>
            <a:off x="6099139" y="1864696"/>
            <a:ext cx="5474994" cy="3336635"/>
          </a:xfrm>
          <a:prstGeom prst="rect">
            <a:avLst/>
          </a:prstGeom>
        </p:spPr>
      </p:pic>
      <p:sp>
        <p:nvSpPr>
          <p:cNvPr id="28" name="文本框 27"/>
          <p:cNvSpPr txBox="1"/>
          <p:nvPr/>
        </p:nvSpPr>
        <p:spPr>
          <a:xfrm>
            <a:off x="264000" y="849173"/>
            <a:ext cx="2094230" cy="460375"/>
          </a:xfrm>
          <a:prstGeom prst="rect">
            <a:avLst/>
          </a:prstGeom>
          <a:noFill/>
        </p:spPr>
        <p:txBody>
          <a:bodyPr wrap="none" rtlCol="0">
            <a:spAutoFit/>
          </a:bodyPr>
          <a:lstStyle/>
          <a:p>
            <a:r>
              <a:rPr lang="zh-CN" altLang="en-US" sz="2400" b="1">
                <a:latin typeface="微软雅黑" panose="020B0503020204020204" charset="-122"/>
                <a:ea typeface="微软雅黑" panose="020B0503020204020204" charset="-122"/>
              </a:rPr>
              <a:t>②</a:t>
            </a:r>
            <a:r>
              <a:rPr lang="en-US" altLang="zh-CN" sz="2400" b="1">
                <a:latin typeface="微软雅黑" panose="020B0503020204020204" charset="-122"/>
                <a:ea typeface="微软雅黑" panose="020B0503020204020204" charset="-122"/>
              </a:rPr>
              <a:t>Spin state:</a:t>
            </a:r>
            <a:endParaRPr lang="zh-CN" altLang="en-US" sz="2400" b="1"/>
          </a:p>
        </p:txBody>
      </p:sp>
      <p:sp>
        <p:nvSpPr>
          <p:cNvPr id="29" name="文本框 28"/>
          <p:cNvSpPr txBox="1"/>
          <p:nvPr/>
        </p:nvSpPr>
        <p:spPr>
          <a:xfrm>
            <a:off x="6384000" y="934270"/>
            <a:ext cx="4413885" cy="460375"/>
          </a:xfrm>
          <a:prstGeom prst="rect">
            <a:avLst/>
          </a:prstGeom>
          <a:noFill/>
        </p:spPr>
        <p:txBody>
          <a:bodyPr wrap="none" rtlCol="0">
            <a:spAutoFit/>
          </a:bodyPr>
          <a:lstStyle/>
          <a:p>
            <a:r>
              <a:rPr lang="zh-CN" altLang="en-US" sz="2400" b="1">
                <a:latin typeface="微软雅黑" panose="020B0503020204020204" charset="-122"/>
                <a:ea typeface="微软雅黑" panose="020B0503020204020204" charset="-122"/>
              </a:rPr>
              <a:t>③</a:t>
            </a:r>
            <a:r>
              <a:rPr lang="en-US" altLang="zh-CN" sz="2400" b="1">
                <a:latin typeface="微软雅黑" panose="020B0503020204020204" charset="-122"/>
                <a:ea typeface="微软雅黑" panose="020B0503020204020204" charset="-122"/>
              </a:rPr>
              <a:t>Distributed graph theory:</a:t>
            </a:r>
            <a:endParaRPr lang="zh-CN" altLang="en-US" sz="2400" b="1"/>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 Inspiration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6" name="文本框 5"/>
          <p:cNvSpPr txBox="1"/>
          <p:nvPr/>
        </p:nvSpPr>
        <p:spPr>
          <a:xfrm>
            <a:off x="408000" y="1413000"/>
            <a:ext cx="11520000" cy="1881990"/>
          </a:xfrm>
          <a:prstGeom prst="rect">
            <a:avLst/>
          </a:prstGeom>
          <a:noFill/>
        </p:spPr>
        <p:txBody>
          <a:bodyPr wrap="square">
            <a:spAutoFit/>
          </a:bodyPr>
          <a:lstStyle/>
          <a:p>
            <a:pPr>
              <a:lnSpc>
                <a:spcPct val="150000"/>
              </a:lnSpc>
            </a:pPr>
            <a:r>
              <a:rPr lang="zh-CN" altLang="en-US" sz="2000">
                <a:latin typeface="Arial" panose="020B0604020202020204" pitchFamily="34" charset="0"/>
                <a:cs typeface="Arial" panose="020B0604020202020204" pitchFamily="34" charset="0"/>
              </a:rPr>
              <a:t>In the future, </a:t>
            </a:r>
            <a:r>
              <a:rPr lang="en-US" altLang="zh-CN" sz="2000">
                <a:latin typeface="Arial" panose="020B0604020202020204" pitchFamily="34" charset="0"/>
                <a:cs typeface="Arial" panose="020B0604020202020204" pitchFamily="34" charset="0"/>
              </a:rPr>
              <a:t>the work will consider the </a:t>
            </a:r>
            <a:r>
              <a:rPr lang="zh-CN" altLang="en-US" sz="2000" b="1">
                <a:solidFill>
                  <a:srgbClr val="FF0000"/>
                </a:solidFill>
                <a:latin typeface="Arial" panose="020B0604020202020204" pitchFamily="34" charset="0"/>
                <a:cs typeface="Arial" panose="020B0604020202020204" pitchFamily="34" charset="0"/>
              </a:rPr>
              <a:t>quantum stochastic gradient descent </a:t>
            </a:r>
            <a:r>
              <a:rPr lang="zh-CN" altLang="en-US" sz="2000">
                <a:latin typeface="Arial" panose="020B0604020202020204" pitchFamily="34" charset="0"/>
                <a:cs typeface="Arial" panose="020B0604020202020204" pitchFamily="34" charset="0"/>
              </a:rPr>
              <a:t>method </a:t>
            </a:r>
            <a:r>
              <a:rPr lang="en-US" altLang="zh-CN" sz="2000">
                <a:latin typeface="Arial" panose="020B0604020202020204" pitchFamily="34" charset="0"/>
                <a:cs typeface="Arial" panose="020B0604020202020204" pitchFamily="34" charset="0"/>
              </a:rPr>
              <a:t>to</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improve</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the</a:t>
            </a:r>
            <a:r>
              <a:rPr lang="zh-CN" altLang="en-US" sz="2000">
                <a:latin typeface="Arial" panose="020B0604020202020204" pitchFamily="34" charset="0"/>
                <a:cs typeface="Arial" panose="020B0604020202020204" pitchFamily="34" charset="0"/>
              </a:rPr>
              <a:t> </a:t>
            </a:r>
            <a:r>
              <a:rPr lang="zh-CN" altLang="en-US" sz="2000" b="1">
                <a:solidFill>
                  <a:srgbClr val="FF0000"/>
                </a:solidFill>
                <a:latin typeface="Arial" panose="020B0604020202020204" pitchFamily="34" charset="0"/>
                <a:cs typeface="Arial" panose="020B0604020202020204" pitchFamily="34" charset="0"/>
              </a:rPr>
              <a:t>convergence speed </a:t>
            </a:r>
            <a:r>
              <a:rPr lang="zh-CN" altLang="en-US" sz="2000">
                <a:latin typeface="Arial" panose="020B0604020202020204" pitchFamily="34" charset="0"/>
                <a:cs typeface="Arial" panose="020B0604020202020204" pitchFamily="34" charset="0"/>
              </a:rPr>
              <a:t>of the optimization process </a:t>
            </a:r>
            <a:r>
              <a:rPr lang="en-US" altLang="zh-CN" sz="2000">
                <a:latin typeface="Arial" panose="020B0604020202020204" pitchFamily="34" charset="0"/>
                <a:cs typeface="Arial" panose="020B0604020202020204" pitchFamily="34" charset="0"/>
              </a:rPr>
              <a:t>in order </a:t>
            </a:r>
            <a:r>
              <a:rPr lang="zh-CN" altLang="en-US" sz="2000">
                <a:latin typeface="Arial" panose="020B0604020202020204" pitchFamily="34" charset="0"/>
                <a:cs typeface="Arial" panose="020B0604020202020204" pitchFamily="34" charset="0"/>
              </a:rPr>
              <a:t>to enhance the reliability of </a:t>
            </a:r>
            <a:r>
              <a:rPr lang="en-US" altLang="zh-CN" sz="2000">
                <a:latin typeface="Arial" panose="020B0604020202020204" pitchFamily="34" charset="0"/>
                <a:cs typeface="Arial" panose="020B0604020202020204" pitchFamily="34" charset="0"/>
              </a:rPr>
              <a:t>adaptive</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state </a:t>
            </a:r>
            <a:r>
              <a:rPr lang="zh-CN" altLang="en-US" sz="2000">
                <a:latin typeface="Arial" panose="020B0604020202020204" pitchFamily="34" charset="0"/>
                <a:cs typeface="Arial" panose="020B0604020202020204" pitchFamily="34" charset="0"/>
              </a:rPr>
              <a:t>estimation</a:t>
            </a:r>
            <a:r>
              <a:rPr lang="en-US" altLang="zh-CN" sz="2000">
                <a:latin typeface="Arial" panose="020B0604020202020204" pitchFamily="34" charset="0"/>
                <a:cs typeface="Arial" panose="020B0604020202020204" pitchFamily="34" charset="0"/>
              </a:rPr>
              <a:t>. At the same time, we will try to combine </a:t>
            </a:r>
            <a:r>
              <a:rPr lang="en-US" altLang="zh-CN" sz="2000" b="1">
                <a:solidFill>
                  <a:srgbClr val="FF0000"/>
                </a:solidFill>
                <a:latin typeface="Arial" panose="020B0604020202020204" pitchFamily="34" charset="0"/>
                <a:cs typeface="Arial" panose="020B0604020202020204" pitchFamily="34" charset="0"/>
              </a:rPr>
              <a:t>QNN with Kalman filters </a:t>
            </a:r>
            <a:r>
              <a:rPr lang="en-US" altLang="zh-CN" sz="2000">
                <a:latin typeface="Arial" panose="020B0604020202020204" pitchFamily="34" charset="0"/>
                <a:cs typeface="Arial" panose="020B0604020202020204" pitchFamily="34" charset="0"/>
              </a:rPr>
              <a:t>and generalize this to </a:t>
            </a:r>
            <a:r>
              <a:rPr lang="en-US" altLang="zh-CN" sz="2000" b="1">
                <a:solidFill>
                  <a:srgbClr val="FF0000"/>
                </a:solidFill>
                <a:latin typeface="Arial" panose="020B0604020202020204" pitchFamily="34" charset="0"/>
                <a:cs typeface="Arial" panose="020B0604020202020204" pitchFamily="34" charset="0"/>
              </a:rPr>
              <a:t>distributed systems</a:t>
            </a:r>
            <a:r>
              <a:rPr lang="en-US" altLang="zh-CN" sz="2000" b="1">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and deriving estimation optimality from consistency.</a:t>
            </a:r>
            <a:endParaRPr lang="zh-CN" altLang="en-US" sz="2000">
              <a:latin typeface="Arial" panose="020B0604020202020204" pitchFamily="34" charset="0"/>
              <a:cs typeface="Arial" panose="020B0604020202020204" pitchFamily="34" charset="0"/>
            </a:endParaRPr>
          </a:p>
        </p:txBody>
      </p:sp>
      <p:sp>
        <p:nvSpPr>
          <p:cNvPr id="7" name="矩形 6"/>
          <p:cNvSpPr/>
          <p:nvPr/>
        </p:nvSpPr>
        <p:spPr>
          <a:xfrm>
            <a:off x="264000" y="1125001"/>
            <a:ext cx="11736000" cy="41040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437789" y="1528946"/>
            <a:ext cx="27782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264000" y="794150"/>
            <a:ext cx="5328000" cy="5684900"/>
          </a:xfrm>
          <a:prstGeom prst="rect">
            <a:avLst/>
          </a:prstGeom>
        </p:spPr>
      </p:pic>
      <p:sp>
        <p:nvSpPr>
          <p:cNvPr id="14" name="矩形 13"/>
          <p:cNvSpPr/>
          <p:nvPr/>
        </p:nvSpPr>
        <p:spPr>
          <a:xfrm>
            <a:off x="237140" y="2133000"/>
            <a:ext cx="5327999" cy="2016000"/>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517660" y="2573087"/>
            <a:ext cx="1800000" cy="2246769"/>
          </a:xfrm>
          <a:prstGeom prst="rect">
            <a:avLst/>
          </a:prstGeom>
          <a:noFill/>
        </p:spPr>
        <p:txBody>
          <a:bodyPr wrap="square" rtlCol="0">
            <a:spAutoFit/>
          </a:bodyPr>
          <a:lstStyle/>
          <a:p>
            <a:r>
              <a:rPr lang="zh-CN" altLang="en-US" sz="2000" b="1">
                <a:latin typeface="微软雅黑" panose="020B0503020204020204" charset="-122"/>
                <a:ea typeface="微软雅黑" panose="020B0503020204020204" charset="-122"/>
              </a:rPr>
              <a:t>注：将</a:t>
            </a:r>
            <a:r>
              <a:rPr lang="zh-CN" altLang="en-US" sz="2000" b="1">
                <a:solidFill>
                  <a:srgbClr val="FF0000"/>
                </a:solidFill>
                <a:latin typeface="微软雅黑" panose="020B0503020204020204" charset="-122"/>
                <a:ea typeface="微软雅黑" panose="020B0503020204020204" charset="-122"/>
              </a:rPr>
              <a:t>密度矩阵</a:t>
            </a:r>
            <a:r>
              <a:rPr lang="zh-CN" altLang="en-US" sz="2000" b="1">
                <a:latin typeface="微软雅黑" panose="020B0503020204020204" charset="-122"/>
                <a:ea typeface="微软雅黑" panose="020B0503020204020204" charset="-122"/>
              </a:rPr>
              <a:t>一般化为泡利矩阵线性组合形式。</a:t>
            </a:r>
            <a:endParaRPr lang="en-US" altLang="zh-CN" sz="2000" b="1">
              <a:latin typeface="微软雅黑" panose="020B0503020204020204" charset="-122"/>
              <a:ea typeface="微软雅黑" panose="020B0503020204020204" charset="-122"/>
            </a:endParaRPr>
          </a:p>
          <a:p>
            <a:r>
              <a:rPr lang="zh-CN" altLang="en-US" sz="2000" b="1">
                <a:latin typeface="微软雅黑" panose="020B0503020204020204" charset="-122"/>
                <a:ea typeface="微软雅黑" panose="020B0503020204020204" charset="-122"/>
              </a:rPr>
              <a:t>且与</a:t>
            </a:r>
            <a:r>
              <a:rPr lang="zh-CN" altLang="en-US" sz="2000" b="1">
                <a:solidFill>
                  <a:srgbClr val="FF0000"/>
                </a:solidFill>
                <a:latin typeface="微软雅黑" panose="020B0503020204020204" charset="-122"/>
                <a:ea typeface="微软雅黑" panose="020B0503020204020204" charset="-122"/>
              </a:rPr>
              <a:t>布洛赫球</a:t>
            </a:r>
            <a:r>
              <a:rPr lang="zh-CN" altLang="en-US" sz="2000" b="1">
                <a:latin typeface="微软雅黑" panose="020B0503020204020204" charset="-122"/>
                <a:ea typeface="微软雅黑" panose="020B0503020204020204" charset="-122"/>
              </a:rPr>
              <a:t>的三维坐标一一对应。</a:t>
            </a:r>
            <a:endParaRPr lang="zh-CN" altLang="en-US" sz="2000" b="1">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2"/>
          <a:srcRect l="2855" r="54963"/>
          <a:stretch>
            <a:fillRect/>
          </a:stretch>
        </p:blipFill>
        <p:spPr>
          <a:xfrm>
            <a:off x="8490409" y="741296"/>
            <a:ext cx="2328390" cy="2573191"/>
          </a:xfrm>
          <a:prstGeom prst="rect">
            <a:avLst/>
          </a:prstGeom>
        </p:spPr>
      </p:pic>
      <p:pic>
        <p:nvPicPr>
          <p:cNvPr id="24" name="图片 23"/>
          <p:cNvPicPr>
            <a:picLocks noChangeAspect="1"/>
          </p:cNvPicPr>
          <p:nvPr/>
        </p:nvPicPr>
        <p:blipFill>
          <a:blip r:embed="rId3"/>
          <a:srcRect t="5772"/>
          <a:stretch>
            <a:fillRect/>
          </a:stretch>
        </p:blipFill>
        <p:spPr>
          <a:xfrm>
            <a:off x="7128263" y="3303202"/>
            <a:ext cx="5045908" cy="2143268"/>
          </a:xfrm>
          <a:prstGeom prst="rect">
            <a:avLst/>
          </a:prstGeom>
        </p:spPr>
      </p:pic>
      <p:sp>
        <p:nvSpPr>
          <p:cNvPr id="27" name="文本框 26"/>
          <p:cNvSpPr txBox="1"/>
          <p:nvPr/>
        </p:nvSpPr>
        <p:spPr>
          <a:xfrm>
            <a:off x="8520431" y="5434199"/>
            <a:ext cx="3097323" cy="646331"/>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通过</a:t>
            </a:r>
            <a:r>
              <a:rPr lang="zh-CN" altLang="en-US" b="1">
                <a:solidFill>
                  <a:srgbClr val="FF0000"/>
                </a:solidFill>
                <a:latin typeface="微软雅黑" panose="020B0503020204020204" charset="-122"/>
                <a:ea typeface="微软雅黑" panose="020B0503020204020204" charset="-122"/>
              </a:rPr>
              <a:t>球坐标变换</a:t>
            </a:r>
            <a:endParaRPr lang="en-US" altLang="zh-CN" b="1">
              <a:solidFill>
                <a:srgbClr val="FF0000"/>
              </a:solidFill>
              <a:latin typeface="微软雅黑" panose="020B0503020204020204" charset="-122"/>
              <a:ea typeface="微软雅黑" panose="020B0503020204020204" charset="-122"/>
            </a:endParaRPr>
          </a:p>
          <a:p>
            <a:r>
              <a:rPr lang="zh-CN" altLang="en-US" b="1">
                <a:latin typeface="微软雅黑" panose="020B0503020204020204" charset="-122"/>
                <a:ea typeface="微软雅黑" panose="020B0503020204020204" charset="-122"/>
              </a:rPr>
              <a:t>将式（</a:t>
            </a:r>
            <a:r>
              <a:rPr lang="en-US" altLang="zh-CN" b="1">
                <a:latin typeface="微软雅黑" panose="020B0503020204020204" charset="-122"/>
                <a:ea typeface="微软雅黑" panose="020B0503020204020204" charset="-122"/>
              </a:rPr>
              <a:t>8</a:t>
            </a:r>
            <a:r>
              <a:rPr lang="zh-CN" altLang="en-US" b="1">
                <a:latin typeface="微软雅黑" panose="020B0503020204020204" charset="-122"/>
                <a:ea typeface="微软雅黑" panose="020B0503020204020204" charset="-122"/>
              </a:rPr>
              <a:t>）扩展为</a:t>
            </a:r>
            <a:r>
              <a:rPr lang="zh-CN" altLang="en-US" b="1">
                <a:solidFill>
                  <a:srgbClr val="FF0000"/>
                </a:solidFill>
                <a:latin typeface="微软雅黑" panose="020B0503020204020204" charset="-122"/>
                <a:ea typeface="微软雅黑" panose="020B0503020204020204" charset="-122"/>
              </a:rPr>
              <a:t>自旋态</a:t>
            </a:r>
            <a:r>
              <a:rPr lang="zh-CN" altLang="en-US" b="1">
                <a:latin typeface="微软雅黑" panose="020B0503020204020204" charset="-122"/>
                <a:ea typeface="微软雅黑" panose="020B0503020204020204" charset="-122"/>
              </a:rPr>
              <a:t>形式</a:t>
            </a:r>
            <a:endParaRPr lang="zh-CN" altLang="en-US" b="1">
              <a:latin typeface="微软雅黑" panose="020B0503020204020204" charset="-122"/>
              <a:ea typeface="微软雅黑" panose="020B0503020204020204" charset="-122"/>
            </a:endParaRPr>
          </a:p>
        </p:txBody>
      </p:sp>
    </p:spTree>
  </p:cSld>
  <p:clrMapOvr>
    <a:masterClrMapping/>
  </p:clrMapOvr>
  <p:transition/>
</p:sld>
</file>

<file path=ppt/tags/tag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p="http://schemas.openxmlformats.org/presentationml/2006/main">
  <p:tag name="KSO_WPP_MARK_KEY" val="e35275c8-fa89-42ce-a201-5e038b2f618b"/>
  <p:tag name="COMMONDATA" val="eyJoZGlkIjoiZDBlMDgwNDdjMmVhNjUyMGUxOTg4ODYyM2Q5ZDM4ZWEifQ=="/>
</p:tagLst>
</file>

<file path=ppt/tags/tag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16749</Words>
  <Application>WPS 演示</Application>
  <PresentationFormat>宽屏</PresentationFormat>
  <Paragraphs>1199</Paragraphs>
  <Slides>81</Slides>
  <Notes>81</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81</vt:i4>
      </vt:variant>
    </vt:vector>
  </HeadingPairs>
  <TitlesOfParts>
    <vt:vector size="106" baseType="lpstr">
      <vt:lpstr>Arial</vt:lpstr>
      <vt:lpstr>宋体</vt:lpstr>
      <vt:lpstr>Wingdings</vt:lpstr>
      <vt:lpstr>Times New Roman</vt:lpstr>
      <vt:lpstr>华文中宋</vt:lpstr>
      <vt:lpstr>微软雅黑</vt:lpstr>
      <vt:lpstr>Calibri</vt:lpstr>
      <vt:lpstr>PMingLiU-ExtB</vt:lpstr>
      <vt:lpstr>Impact</vt:lpstr>
      <vt:lpstr>-apple-system</vt:lpstr>
      <vt:lpstr>AMGDT</vt:lpstr>
      <vt:lpstr>等线</vt:lpstr>
      <vt:lpstr>Arial Unicode MS</vt:lpstr>
      <vt:lpstr>等线 Light</vt:lpstr>
      <vt:lpstr>Calibri Light</vt:lpstr>
      <vt:lpstr>PMingLiU</vt:lpstr>
      <vt:lpstr>Cambria Math</vt:lpstr>
      <vt:lpstr>Helvetica</vt:lpstr>
      <vt:lpstr>Helvetica-Oblique</vt:lpstr>
      <vt:lpstr>Calibri</vt:lpstr>
      <vt:lpstr>PMingLiU</vt:lpstr>
      <vt:lpstr>inherit</vt:lpstr>
      <vt:lpstr>Arial'</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journel club</dc:title>
  <dc:creator>刘憬昊</dc:creator>
  <cp:lastModifiedBy>hhrtkng</cp:lastModifiedBy>
  <cp:revision>2386</cp:revision>
  <dcterms:created xsi:type="dcterms:W3CDTF">2019-05-02T06:45:00Z</dcterms:created>
  <dcterms:modified xsi:type="dcterms:W3CDTF">2025-04-30T07:58:02Z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D87C3B92FDC749DEB59DD32930CFB9ED_13</vt:lpwstr>
  </property>
</Properties>
</file>